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3"/>
  </p:notesMasterIdLst>
  <p:sldIdLst>
    <p:sldId id="258" r:id="rId2"/>
    <p:sldId id="261" r:id="rId3"/>
    <p:sldId id="262" r:id="rId4"/>
    <p:sldId id="263" r:id="rId5"/>
    <p:sldId id="264" r:id="rId6"/>
    <p:sldId id="265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6" r:id="rId15"/>
    <p:sldId id="312" r:id="rId16"/>
    <p:sldId id="339" r:id="rId17"/>
    <p:sldId id="313" r:id="rId18"/>
    <p:sldId id="340" r:id="rId19"/>
    <p:sldId id="341" r:id="rId20"/>
    <p:sldId id="342" r:id="rId21"/>
    <p:sldId id="314" r:id="rId22"/>
    <p:sldId id="337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9" r:id="rId31"/>
    <p:sldId id="290" r:id="rId32"/>
    <p:sldId id="298" r:id="rId33"/>
    <p:sldId id="299" r:id="rId34"/>
    <p:sldId id="300" r:id="rId35"/>
    <p:sldId id="301" r:id="rId36"/>
    <p:sldId id="302" r:id="rId37"/>
    <p:sldId id="304" r:id="rId38"/>
    <p:sldId id="305" r:id="rId39"/>
    <p:sldId id="306" r:id="rId40"/>
    <p:sldId id="307" r:id="rId41"/>
    <p:sldId id="308" r:id="rId42"/>
    <p:sldId id="310" r:id="rId43"/>
    <p:sldId id="338" r:id="rId44"/>
    <p:sldId id="266" r:id="rId45"/>
    <p:sldId id="268" r:id="rId46"/>
    <p:sldId id="269" r:id="rId47"/>
    <p:sldId id="271" r:id="rId48"/>
    <p:sldId id="270" r:id="rId49"/>
    <p:sldId id="272" r:id="rId50"/>
    <p:sldId id="273" r:id="rId51"/>
    <p:sldId id="274" r:id="rId52"/>
    <p:sldId id="275" r:id="rId53"/>
    <p:sldId id="276" r:id="rId54"/>
    <p:sldId id="277" r:id="rId55"/>
    <p:sldId id="278" r:id="rId56"/>
    <p:sldId id="279" r:id="rId57"/>
    <p:sldId id="291" r:id="rId58"/>
    <p:sldId id="292" r:id="rId59"/>
    <p:sldId id="295" r:id="rId60"/>
    <p:sldId id="294" r:id="rId61"/>
    <p:sldId id="315" r:id="rId62"/>
    <p:sldId id="335" r:id="rId63"/>
    <p:sldId id="319" r:id="rId64"/>
    <p:sldId id="325" r:id="rId65"/>
    <p:sldId id="320" r:id="rId66"/>
    <p:sldId id="321" r:id="rId67"/>
    <p:sldId id="322" r:id="rId68"/>
    <p:sldId id="323" r:id="rId69"/>
    <p:sldId id="334" r:id="rId70"/>
    <p:sldId id="326" r:id="rId71"/>
    <p:sldId id="324" r:id="rId7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8569C-4954-41FC-B820-2079BC8E02C2}" type="datetimeFigureOut">
              <a:rPr lang="pt-BR" smtClean="0"/>
              <a:t>15/06/2024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ABF17-1F9F-4827-9BB9-657E18EA0E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507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ABF17-1F9F-4827-9BB9-657E18EA0E0D}" type="slidenum">
              <a:rPr lang="pt-BR" smtClean="0"/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93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ABF17-1F9F-4827-9BB9-657E18EA0E0D}" type="slidenum">
              <a:rPr lang="pt-BR" smtClean="0"/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391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ABF17-1F9F-4827-9BB9-657E18EA0E0D}" type="slidenum">
              <a:rPr lang="pt-BR" smtClean="0"/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023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ABF17-1F9F-4827-9BB9-657E18EA0E0D}" type="slidenum">
              <a:rPr lang="pt-BR" smtClean="0"/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63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ABF17-1F9F-4827-9BB9-657E18EA0E0D}" type="slidenum">
              <a:rPr lang="pt-BR" smtClean="0"/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767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66D7-7578-4BD5-8221-763C8964D7F6}" type="datetime1">
              <a:rPr lang="pt-BR" smtClean="0"/>
              <a:t>15/06/2024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0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36EC-A5C3-44A6-B5FB-4A8EFC6D6800}" type="datetime1">
              <a:rPr lang="pt-BR" smtClean="0"/>
              <a:t>15/06/2024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02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4E63-30E0-41AE-9442-119A15C3EB76}" type="datetime1">
              <a:rPr lang="pt-BR" smtClean="0"/>
              <a:t>15/06/2024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75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F45E-5BE0-44AA-AC44-DE96353D1B64}" type="datetime1">
              <a:rPr lang="pt-BR" smtClean="0"/>
              <a:t>15/06/2024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9A04-6199-49E3-AB84-5CA5CA7962BB}" type="datetime1">
              <a:rPr lang="pt-BR" smtClean="0"/>
              <a:t>15/06/2024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91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DA5D-12E6-44C2-9B60-1E4A8E0A0812}" type="datetime1">
              <a:rPr lang="pt-BR" smtClean="0"/>
              <a:t>15/06/2024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167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E228-D486-450E-A045-78556CE66727}" type="datetime1">
              <a:rPr lang="pt-BR" smtClean="0"/>
              <a:t>15/06/2024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89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5A24-5ED4-4388-BAD6-6B7AB53327FE}" type="datetime1">
              <a:rPr lang="pt-BR" smtClean="0"/>
              <a:t>15/06/2024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2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CB221-AADE-47DF-B7E2-E28B6EA6AFFA}" type="datetime1">
              <a:rPr lang="pt-BR" smtClean="0"/>
              <a:t>15/06/2024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833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42B2-8ED1-4A45-9856-4C9238595EEC}" type="datetime1">
              <a:rPr lang="pt-BR" smtClean="0"/>
              <a:t>15/06/2024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405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1F95F-16C8-4079-9A96-BE512410239D}" type="datetime1">
              <a:rPr lang="pt-BR" smtClean="0"/>
              <a:t>15/06/2024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73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EC69-2080-4AD2-BD3B-44D61D125CA9}" type="datetime1">
              <a:rPr lang="pt-BR" smtClean="0"/>
              <a:t>15/06/2024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F511-F6DA-47F7-AE97-4B878711ED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3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5" name="CaixaDeTexto 4"/>
          <p:cNvSpPr txBox="1"/>
          <p:nvPr/>
        </p:nvSpPr>
        <p:spPr>
          <a:xfrm>
            <a:off x="4443212" y="2397947"/>
            <a:ext cx="4700788" cy="224676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rgbClr val="00B0F0"/>
                </a:solidFill>
              </a:rPr>
              <a:t>TRANSTORNOS MENTAIS</a:t>
            </a:r>
          </a:p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UMA</a:t>
            </a:r>
            <a:r>
              <a:rPr lang="pt-BR" sz="3200" b="1" dirty="0" smtClean="0"/>
              <a:t> </a:t>
            </a:r>
            <a:r>
              <a:rPr lang="pt-BR" sz="3200" b="1" dirty="0" smtClean="0">
                <a:solidFill>
                  <a:srgbClr val="FFFF00"/>
                </a:solidFill>
              </a:rPr>
              <a:t>LEITURA</a:t>
            </a:r>
            <a:r>
              <a:rPr lang="pt-BR" sz="3200" b="1" dirty="0" smtClean="0"/>
              <a:t> </a:t>
            </a:r>
            <a:r>
              <a:rPr lang="pt-BR" sz="3200" b="1" dirty="0" smtClean="0">
                <a:solidFill>
                  <a:srgbClr val="00B050"/>
                </a:solidFill>
              </a:rPr>
              <a:t>ESPÍRITA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471385" y="5566691"/>
            <a:ext cx="446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SUELY CALDAS SCHUBERT/OUTROS AUTORES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1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781476" y="92167"/>
            <a:ext cx="6233376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TRANSTORNOS PSICÓTICOS</a:t>
            </a:r>
          </a:p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(Mente – Psiquiatra)</a:t>
            </a:r>
          </a:p>
          <a:p>
            <a:pPr algn="ctr"/>
            <a:endParaRPr lang="pt-BR" sz="2800" b="1" dirty="0" smtClean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10</a:t>
            </a:fld>
            <a:endParaRPr lang="pt-BR"/>
          </a:p>
        </p:txBody>
      </p:sp>
      <p:pic>
        <p:nvPicPr>
          <p:cNvPr id="8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01" y="92168"/>
            <a:ext cx="2254474" cy="15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140635" y="1687353"/>
            <a:ext cx="9003365" cy="5170646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FFFF00"/>
                </a:solidFill>
              </a:rPr>
              <a:t>Síndrome de </a:t>
            </a:r>
            <a:r>
              <a:rPr lang="pt-BR" sz="2200" b="1" dirty="0" err="1" smtClean="0">
                <a:solidFill>
                  <a:srgbClr val="FFFF00"/>
                </a:solidFill>
              </a:rPr>
              <a:t>Borderline</a:t>
            </a:r>
            <a:r>
              <a:rPr lang="pt-BR" sz="2200" b="1" dirty="0" smtClean="0">
                <a:solidFill>
                  <a:srgbClr val="FFFF00"/>
                </a:solidFill>
              </a:rPr>
              <a:t> (mudanças de humor frequentes, relações sociais e pessoais instáveis e estado de espírito emocional inconstante.);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err="1" smtClean="0">
                <a:solidFill>
                  <a:srgbClr val="FFFF00"/>
                </a:solidFill>
              </a:rPr>
              <a:t>Paranóia</a:t>
            </a:r>
            <a:r>
              <a:rPr lang="pt-BR" sz="2200" b="1" dirty="0">
                <a:solidFill>
                  <a:srgbClr val="FFFF00"/>
                </a:solidFill>
              </a:rPr>
              <a:t> </a:t>
            </a:r>
            <a:r>
              <a:rPr lang="pt-BR" sz="2200" b="1" dirty="0" smtClean="0">
                <a:solidFill>
                  <a:srgbClr val="FFFF00"/>
                </a:solidFill>
              </a:rPr>
              <a:t>(desconfiança irreal dos outros ou sensação de perseguição);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FFFF00"/>
                </a:solidFill>
              </a:rPr>
              <a:t>Esquizofrenia (afeta a capacidade da pessoa de pensar, sentir e se comportar com clareza);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FFFF00"/>
                </a:solidFill>
              </a:rPr>
              <a:t>Transtorno de Personalidade Múltiplas;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FFFF00"/>
                </a:solidFill>
              </a:rPr>
              <a:t>Transtorno de Personalidade </a:t>
            </a:r>
            <a:r>
              <a:rPr lang="pt-BR" sz="2200" b="1" dirty="0" err="1" smtClean="0">
                <a:solidFill>
                  <a:srgbClr val="FFFF00"/>
                </a:solidFill>
              </a:rPr>
              <a:t>Evitativa</a:t>
            </a:r>
            <a:r>
              <a:rPr lang="pt-BR" sz="2200" b="1" dirty="0">
                <a:solidFill>
                  <a:srgbClr val="FFFF00"/>
                </a:solidFill>
              </a:rPr>
              <a:t> </a:t>
            </a:r>
            <a:r>
              <a:rPr lang="pt-BR" sz="2200" b="1" dirty="0" smtClean="0">
                <a:solidFill>
                  <a:srgbClr val="FFFF00"/>
                </a:solidFill>
              </a:rPr>
              <a:t>- </a:t>
            </a:r>
            <a:r>
              <a:rPr lang="pt-BR" sz="2200" b="1" dirty="0" err="1" smtClean="0">
                <a:solidFill>
                  <a:srgbClr val="FFFF00"/>
                </a:solidFill>
              </a:rPr>
              <a:t>Sociopatia</a:t>
            </a:r>
            <a:r>
              <a:rPr lang="pt-BR" sz="2200" b="1" dirty="0" smtClean="0">
                <a:solidFill>
                  <a:srgbClr val="FFFF00"/>
                </a:solidFill>
              </a:rPr>
              <a:t> </a:t>
            </a:r>
            <a:r>
              <a:rPr lang="pt-BR" sz="2200" b="1" dirty="0">
                <a:solidFill>
                  <a:srgbClr val="FFFF00"/>
                </a:solidFill>
              </a:rPr>
              <a:t>– Transtorno </a:t>
            </a:r>
            <a:r>
              <a:rPr lang="pt-BR" sz="2200" b="1" dirty="0" err="1" smtClean="0">
                <a:solidFill>
                  <a:srgbClr val="FFFF00"/>
                </a:solidFill>
              </a:rPr>
              <a:t>Anti-Social</a:t>
            </a:r>
            <a:r>
              <a:rPr lang="pt-BR" sz="2200" b="1" dirty="0" smtClean="0">
                <a:solidFill>
                  <a:srgbClr val="FFFF00"/>
                </a:solidFill>
              </a:rPr>
              <a:t> (desejo de evitar contato social);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FFFF00"/>
                </a:solidFill>
              </a:rPr>
              <a:t>Transtorno de Personalidade Histriônica - TPH (necessidade de chamar  a atenção, frequentemente acompanhada de um forte apelo sexual, e uma </a:t>
            </a:r>
            <a:r>
              <a:rPr lang="pt-BR" sz="2200" b="1" dirty="0" err="1" smtClean="0">
                <a:solidFill>
                  <a:srgbClr val="FFFF00"/>
                </a:solidFill>
              </a:rPr>
              <a:t>emocionalidade</a:t>
            </a:r>
            <a:r>
              <a:rPr lang="pt-BR" sz="2200" b="1" dirty="0" smtClean="0">
                <a:solidFill>
                  <a:srgbClr val="FFFF00"/>
                </a:solidFill>
              </a:rPr>
              <a:t> exagerada e difusa);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FFFF00"/>
                </a:solidFill>
              </a:rPr>
              <a:t>Narcisismo (padrão persistente de grandiosidade, necessidade de admiração excessiva e falta de empatia pelos outros);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rgbClr val="FFFF00"/>
                </a:solidFill>
              </a:rPr>
              <a:t>Transtorno Delirante</a:t>
            </a:r>
            <a:r>
              <a:rPr lang="pt-BR" sz="2200" b="1" dirty="0">
                <a:solidFill>
                  <a:srgbClr val="FFFF00"/>
                </a:solidFill>
              </a:rPr>
              <a:t> </a:t>
            </a:r>
            <a:r>
              <a:rPr lang="pt-BR" sz="2200" b="1" dirty="0" smtClean="0">
                <a:solidFill>
                  <a:srgbClr val="FFFF00"/>
                </a:solidFill>
              </a:rPr>
              <a:t>(a pessoa não é capaz de distinguir o que é real dos delírios).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781476" y="381930"/>
            <a:ext cx="6233376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TRANSTORNOS PSICÓTICOS</a:t>
            </a:r>
          </a:p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(Mente – Psiquiatra)</a:t>
            </a:r>
          </a:p>
          <a:p>
            <a:pPr algn="ctr"/>
            <a:endParaRPr lang="pt-BR" sz="2800" b="1" dirty="0" smtClean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11</a:t>
            </a:fld>
            <a:endParaRPr lang="pt-BR"/>
          </a:p>
        </p:txBody>
      </p:sp>
      <p:pic>
        <p:nvPicPr>
          <p:cNvPr id="8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01" y="381929"/>
            <a:ext cx="2254474" cy="15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024811" y="2874534"/>
            <a:ext cx="7094378" cy="5847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FFFF00"/>
                </a:solidFill>
              </a:rPr>
              <a:t>O QUE A CASA ESPÍRITA PODE OFERECER</a:t>
            </a:r>
            <a:endParaRPr lang="pt-BR" sz="3200" b="1" dirty="0">
              <a:solidFill>
                <a:srgbClr val="FFFF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24811" y="4443810"/>
            <a:ext cx="7094378" cy="12311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FF00"/>
                </a:solidFill>
              </a:rPr>
              <a:t>Não abandonar o tratamento médico;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FF00"/>
                </a:solidFill>
              </a:rPr>
              <a:t>Atendimento Espiritual.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96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781476" y="234422"/>
            <a:ext cx="5950400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TRANSTORNOS NEURÓTICOS</a:t>
            </a:r>
          </a:p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(Mente)</a:t>
            </a:r>
          </a:p>
          <a:p>
            <a:pPr algn="ctr"/>
            <a:endParaRPr lang="pt-BR" sz="2800" b="1" dirty="0" smtClean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12</a:t>
            </a:fld>
            <a:endParaRPr lang="pt-BR"/>
          </a:p>
        </p:txBody>
      </p:sp>
      <p:pic>
        <p:nvPicPr>
          <p:cNvPr id="8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02" y="234423"/>
            <a:ext cx="2254474" cy="15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430925" y="1824441"/>
            <a:ext cx="8468376" cy="452431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de Ansiedade;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de Humor;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Obsessivos Compulsivos (TOC);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de Estresse;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</a:t>
            </a:r>
            <a:r>
              <a:rPr lang="pt-BR" sz="2400" b="1" dirty="0" err="1" smtClean="0">
                <a:solidFill>
                  <a:srgbClr val="00B050"/>
                </a:solidFill>
              </a:rPr>
              <a:t>Parafílicos</a:t>
            </a:r>
            <a:r>
              <a:rPr lang="pt-BR" sz="2400" b="1" dirty="0">
                <a:solidFill>
                  <a:srgbClr val="00B050"/>
                </a:solidFill>
              </a:rPr>
              <a:t> </a:t>
            </a:r>
            <a:r>
              <a:rPr lang="pt-BR" sz="2400" b="1" dirty="0" smtClean="0">
                <a:solidFill>
                  <a:srgbClr val="00B050"/>
                </a:solidFill>
              </a:rPr>
              <a:t>( voyeurismo, exibicionismo, sadismo, masoquismo, pedofilia, fetichismo, travestismo, etc.);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por Substâncias Químicas;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</a:t>
            </a:r>
            <a:r>
              <a:rPr lang="pt-BR" sz="2400" b="1" dirty="0" err="1" smtClean="0">
                <a:solidFill>
                  <a:srgbClr val="00B050"/>
                </a:solidFill>
              </a:rPr>
              <a:t>Disruptivos</a:t>
            </a:r>
            <a:r>
              <a:rPr lang="pt-BR" sz="2400" b="1" dirty="0">
                <a:solidFill>
                  <a:srgbClr val="00B050"/>
                </a:solidFill>
              </a:rPr>
              <a:t> </a:t>
            </a:r>
            <a:r>
              <a:rPr lang="pt-BR" sz="2400" b="1" dirty="0" smtClean="0">
                <a:solidFill>
                  <a:srgbClr val="00B050"/>
                </a:solidFill>
              </a:rPr>
              <a:t>(envolvem problemas de auto controle e gerenciamento das emoções e de comportamentos que acabam por violar o direito das outras pessoas – agressão, destruição de propriedade, etc.);</a:t>
            </a:r>
            <a:endParaRPr lang="pt-BR" sz="2400" b="1" i="1" dirty="0" smtClean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00B050"/>
                </a:solidFill>
              </a:rPr>
              <a:t>Transtornos Alimentares(Anorexia, Vigorexia, Bulimia, </a:t>
            </a:r>
            <a:r>
              <a:rPr lang="pt-BR" sz="2400" b="1" dirty="0" err="1" smtClean="0">
                <a:solidFill>
                  <a:srgbClr val="00B050"/>
                </a:solidFill>
              </a:rPr>
              <a:t>etc</a:t>
            </a:r>
            <a:r>
              <a:rPr lang="pt-BR" sz="2400" b="1" dirty="0" smtClean="0">
                <a:solidFill>
                  <a:srgbClr val="00B05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9053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781476" y="381930"/>
            <a:ext cx="6233376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TRANSTORNOS NEURÓTICOS</a:t>
            </a:r>
          </a:p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(Mente)</a:t>
            </a:r>
          </a:p>
          <a:p>
            <a:pPr algn="ctr"/>
            <a:endParaRPr lang="pt-BR" sz="2800" b="1" dirty="0" smtClean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13</a:t>
            </a:fld>
            <a:endParaRPr lang="pt-BR"/>
          </a:p>
        </p:txBody>
      </p:sp>
      <p:pic>
        <p:nvPicPr>
          <p:cNvPr id="8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01" y="381929"/>
            <a:ext cx="2254474" cy="15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024811" y="2874534"/>
            <a:ext cx="7094378" cy="5847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</a:rPr>
              <a:t>O QUE A CASA ESPÍRITA PODE OFERECER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24811" y="4443810"/>
            <a:ext cx="7094378" cy="12311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B050"/>
                </a:solidFill>
              </a:rPr>
              <a:t>Não abandonar o tratamento médico;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00B050"/>
                </a:solidFill>
              </a:rPr>
              <a:t>Atendimento Espiritual.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31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3490175" y="2459599"/>
            <a:ext cx="5524677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TRANSTORNOS DE NEURODESENVOLVIMENTO</a:t>
            </a:r>
          </a:p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(Cérebro – Neurologista)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14</a:t>
            </a:fld>
            <a:endParaRPr lang="pt-BR"/>
          </a:p>
        </p:txBody>
      </p:sp>
      <p:pic>
        <p:nvPicPr>
          <p:cNvPr id="1034" name="Picture 10" descr="Seção de anatomia do cérebro humano Modelo 3D $69 - .3ds .blend .c4d .fbx  .ma .obj .max - Free3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49" y="2459598"/>
            <a:ext cx="3361026" cy="150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57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8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43211" y="669797"/>
            <a:ext cx="4490444" cy="532453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Por definição, </a:t>
            </a:r>
            <a:r>
              <a:rPr lang="pt-BR" sz="2000" b="1" dirty="0">
                <a:solidFill>
                  <a:srgbClr val="FF0000"/>
                </a:solidFill>
              </a:rPr>
              <a:t>autismo é um transtorno de desenvolvimento que envolve comprometimento da comunicação e da interação social</a:t>
            </a:r>
            <a:r>
              <a:rPr lang="pt-BR" sz="2000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Diz </a:t>
            </a:r>
            <a:r>
              <a:rPr lang="pt-BR" sz="2000" b="1" dirty="0">
                <a:solidFill>
                  <a:schemeClr val="bg1"/>
                </a:solidFill>
              </a:rPr>
              <a:t>respeito à “introversão mental, em que a atenção ou interesse ficam voltados para o próprio ego do paciente</a:t>
            </a:r>
            <a:r>
              <a:rPr lang="pt-BR" sz="2000" b="1" dirty="0" smtClean="0">
                <a:solidFill>
                  <a:schemeClr val="bg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Estado </a:t>
            </a:r>
            <a:r>
              <a:rPr lang="pt-BR" sz="2000" b="1" dirty="0">
                <a:solidFill>
                  <a:schemeClr val="bg1"/>
                </a:solidFill>
              </a:rPr>
              <a:t>mental de auto centralização, do qual a realidade tende a ser excluída.” </a:t>
            </a:r>
            <a:r>
              <a:rPr lang="pt-BR" sz="2000" b="1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Em </a:t>
            </a:r>
            <a:r>
              <a:rPr lang="pt-BR" sz="2000" b="1" dirty="0">
                <a:solidFill>
                  <a:schemeClr val="bg1"/>
                </a:solidFill>
              </a:rPr>
              <a:t>2013, o autismo foi inserido no Manual de Diagnóstico e Estatístico de Transtornos Mentais (DSM-V) como Transtorno do Espectro do Autismo (</a:t>
            </a:r>
            <a:r>
              <a:rPr lang="pt-BR" sz="2000" b="1" dirty="0" smtClean="0">
                <a:solidFill>
                  <a:schemeClr val="bg1"/>
                </a:solidFill>
              </a:rPr>
              <a:t>TEA).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82580" y="3793556"/>
            <a:ext cx="483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FF0000"/>
                </a:solidFill>
              </a:rPr>
              <a:t>AUTISMO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0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04574" y="1566952"/>
            <a:ext cx="4490444" cy="37240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O autista invariavelmente não gosta </a:t>
            </a:r>
            <a:r>
              <a:rPr lang="pt-BR" sz="2000" dirty="0" smtClean="0"/>
              <a:t> </a:t>
            </a:r>
            <a:r>
              <a:rPr lang="pt-BR" sz="2400" b="1" dirty="0" smtClean="0">
                <a:solidFill>
                  <a:schemeClr val="bg1"/>
                </a:solidFill>
              </a:rPr>
              <a:t>O autista </a:t>
            </a:r>
            <a:r>
              <a:rPr lang="pt-BR" sz="2400" b="1" dirty="0">
                <a:solidFill>
                  <a:schemeClr val="bg1"/>
                </a:solidFill>
              </a:rPr>
              <a:t>invariavelmente não gosta de ser tocado, evita fitar as pessoas, tendo quase sempre a cabeça baixa e as reações compatíveis com a sua problemática em razão da ausência de sociabilidade, reagindo a distúrbios sonoros, a multidão, </a:t>
            </a:r>
            <a:r>
              <a:rPr lang="pt-BR" sz="2400" b="1" dirty="0" smtClean="0">
                <a:solidFill>
                  <a:schemeClr val="bg1"/>
                </a:solidFill>
              </a:rPr>
              <a:t>etc. </a:t>
            </a:r>
            <a:endParaRPr lang="pt-BR" sz="2000" b="1" dirty="0" smtClean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82580" y="3793556"/>
            <a:ext cx="483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FF0000"/>
                </a:solidFill>
              </a:rPr>
              <a:t>AUTISMO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08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125790" y="458956"/>
            <a:ext cx="3788545" cy="6247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De acordo com a Doutrina Espírita A </a:t>
            </a:r>
            <a:r>
              <a:rPr lang="pt-BR" sz="2000" b="1" dirty="0">
                <a:solidFill>
                  <a:srgbClr val="FF0000"/>
                </a:solidFill>
              </a:rPr>
              <a:t>maior explicação para o transtorno do desenvolvimento infantil do espectro autista é a lei da causa e efeito. </a:t>
            </a:r>
            <a:endParaRPr lang="pt-BR" sz="2000" b="1" dirty="0" smtClean="0">
              <a:solidFill>
                <a:srgbClr val="FF0000"/>
              </a:solidFill>
            </a:endParaRPr>
          </a:p>
          <a:p>
            <a:r>
              <a:rPr lang="pt-BR" sz="2000" b="1" dirty="0" smtClean="0">
                <a:solidFill>
                  <a:schemeClr val="bg1"/>
                </a:solidFill>
              </a:rPr>
              <a:t>Como </a:t>
            </a:r>
            <a:r>
              <a:rPr lang="pt-BR" sz="2000" b="1" dirty="0">
                <a:solidFill>
                  <a:schemeClr val="bg1"/>
                </a:solidFill>
              </a:rPr>
              <a:t>nos diz o Espírito Joanna de </a:t>
            </a:r>
            <a:r>
              <a:rPr lang="pt-BR" sz="2000" b="1" dirty="0" err="1">
                <a:solidFill>
                  <a:schemeClr val="bg1"/>
                </a:solidFill>
              </a:rPr>
              <a:t>Ângelis</a:t>
            </a:r>
            <a:r>
              <a:rPr lang="pt-BR" sz="2000" b="1" dirty="0">
                <a:solidFill>
                  <a:schemeClr val="bg1"/>
                </a:solidFill>
              </a:rPr>
              <a:t> em seu livro </a:t>
            </a:r>
            <a:r>
              <a:rPr lang="pt-BR" sz="2000" b="1" i="1" dirty="0">
                <a:solidFill>
                  <a:schemeClr val="bg1"/>
                </a:solidFill>
              </a:rPr>
              <a:t>Plenitude</a:t>
            </a:r>
            <a:r>
              <a:rPr lang="pt-BR" sz="2000" b="1" dirty="0" smtClean="0">
                <a:solidFill>
                  <a:schemeClr val="bg1"/>
                </a:solidFill>
              </a:rPr>
              <a:t>:</a:t>
            </a: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sz="2000" b="1" i="1" dirty="0" smtClean="0">
                <a:solidFill>
                  <a:schemeClr val="bg1"/>
                </a:solidFill>
              </a:rPr>
              <a:t>“Os </a:t>
            </a:r>
            <a:r>
              <a:rPr lang="pt-BR" sz="2000" b="1" i="1" dirty="0">
                <a:solidFill>
                  <a:schemeClr val="bg1"/>
                </a:solidFill>
              </a:rPr>
              <a:t>sofrimentos humanos de natureza </a:t>
            </a:r>
            <a:r>
              <a:rPr lang="pt-BR" sz="2000" b="1" i="1" dirty="0" err="1">
                <a:solidFill>
                  <a:schemeClr val="bg1"/>
                </a:solidFill>
              </a:rPr>
              <a:t>cármica</a:t>
            </a:r>
            <a:r>
              <a:rPr lang="pt-BR" sz="2000" b="1" i="1" dirty="0">
                <a:solidFill>
                  <a:schemeClr val="bg1"/>
                </a:solidFill>
              </a:rPr>
              <a:t> podem apresentar-se sob dois aspectos que se completam: provação e expiação. Ambos objetivam educar e reeducar</a:t>
            </a:r>
            <a:r>
              <a:rPr lang="pt-BR" sz="2000" b="1" i="1" dirty="0" smtClean="0">
                <a:solidFill>
                  <a:schemeClr val="bg1"/>
                </a:solidFill>
              </a:rPr>
              <a:t>”.</a:t>
            </a:r>
          </a:p>
          <a:p>
            <a:endParaRPr lang="pt-BR" sz="2000" b="1" i="1" dirty="0">
              <a:solidFill>
                <a:schemeClr val="bg1"/>
              </a:solidFill>
            </a:endParaRPr>
          </a:p>
          <a:p>
            <a:r>
              <a:rPr lang="pt-BR" sz="2000" b="1" dirty="0">
                <a:solidFill>
                  <a:schemeClr val="bg1"/>
                </a:solidFill>
              </a:rPr>
              <a:t>Espiritualmente, crianças são Espíritos em processo de educação e evolução, com demandas </a:t>
            </a:r>
            <a:r>
              <a:rPr lang="pt-BR" sz="2000" b="1" dirty="0" err="1">
                <a:solidFill>
                  <a:schemeClr val="bg1"/>
                </a:solidFill>
              </a:rPr>
              <a:t>cármicas</a:t>
            </a:r>
            <a:r>
              <a:rPr lang="pt-BR" sz="2000" b="1" dirty="0">
                <a:solidFill>
                  <a:schemeClr val="bg1"/>
                </a:solidFill>
              </a:rPr>
              <a:t> (lei de causa e efeito) a serem depuradas.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63640" y="3664767"/>
            <a:ext cx="483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FF0000"/>
                </a:solidFill>
              </a:rPr>
              <a:t>AUTISMO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Na Visão Espírita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24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81847" y="1536174"/>
            <a:ext cx="4490444" cy="415498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Divaldo Franco nos fala:</a:t>
            </a:r>
          </a:p>
          <a:p>
            <a:endParaRPr lang="pt-BR" sz="2400" b="1" dirty="0" smtClean="0">
              <a:solidFill>
                <a:schemeClr val="bg1"/>
              </a:solidFill>
            </a:endParaRPr>
          </a:p>
          <a:p>
            <a:r>
              <a:rPr lang="pt-BR" sz="2400" b="1" i="1" dirty="0" smtClean="0">
                <a:solidFill>
                  <a:schemeClr val="bg1"/>
                </a:solidFill>
              </a:rPr>
              <a:t>“Sob </a:t>
            </a:r>
            <a:r>
              <a:rPr lang="pt-BR" sz="2400" b="1" i="1" dirty="0">
                <a:solidFill>
                  <a:schemeClr val="bg1"/>
                </a:solidFill>
              </a:rPr>
              <a:t>o aspecto da Doutrina Espírita, podemos considerar a problemática do autismo como sendo uma provação para o paciente, que estaria recuperando-se de delitos praticados em existências passadas, assim como os seus familiares, especialmente os </a:t>
            </a:r>
            <a:r>
              <a:rPr lang="pt-BR" sz="2400" b="1" i="1" dirty="0" smtClean="0">
                <a:solidFill>
                  <a:schemeClr val="bg1"/>
                </a:solidFill>
              </a:rPr>
              <a:t>pais.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34851" y="3561736"/>
            <a:ext cx="483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FF0000"/>
                </a:solidFill>
              </a:rPr>
              <a:t>AUTISMO</a:t>
            </a:r>
          </a:p>
          <a:p>
            <a:r>
              <a:rPr lang="pt-BR" sz="4000" b="1" dirty="0">
                <a:solidFill>
                  <a:srgbClr val="FF0000"/>
                </a:solidFill>
              </a:rPr>
              <a:t>Na Visão Espírita</a:t>
            </a:r>
          </a:p>
          <a:p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97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81848" y="920621"/>
            <a:ext cx="4490444" cy="50167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sz="2000" b="1" i="1" dirty="0">
                <a:solidFill>
                  <a:schemeClr val="bg1"/>
                </a:solidFill>
              </a:rPr>
              <a:t>Mediante as limitações experimentadas e os sofrimentos pertinentes, o </a:t>
            </a:r>
            <a:r>
              <a:rPr lang="pt-BR" sz="2000" b="1" i="1" dirty="0" smtClean="0">
                <a:solidFill>
                  <a:schemeClr val="bg1"/>
                </a:solidFill>
              </a:rPr>
              <a:t>Espírito </a:t>
            </a:r>
            <a:r>
              <a:rPr lang="pt-BR" sz="2000" b="1" i="1" dirty="0">
                <a:solidFill>
                  <a:schemeClr val="bg1"/>
                </a:solidFill>
              </a:rPr>
              <a:t>endividado refaz-se e liberta-se da carga aflitiva a que se encontra jungido, tornando-se, desta forma, uma verdadeira bênção</a:t>
            </a:r>
            <a:r>
              <a:rPr lang="pt-BR" sz="2000" b="1" i="1" dirty="0" smtClean="0">
                <a:solidFill>
                  <a:schemeClr val="bg1"/>
                </a:solidFill>
              </a:rPr>
              <a:t>...</a:t>
            </a:r>
            <a:r>
              <a:rPr lang="pt-BR" sz="2000" b="1" i="1" dirty="0">
                <a:solidFill>
                  <a:schemeClr val="bg1"/>
                </a:solidFill>
              </a:rPr>
              <a:t/>
            </a:r>
            <a:br>
              <a:rPr lang="pt-BR" sz="2000" b="1" i="1" dirty="0">
                <a:solidFill>
                  <a:schemeClr val="bg1"/>
                </a:solidFill>
              </a:rPr>
            </a:br>
            <a:r>
              <a:rPr lang="pt-BR" sz="2000" b="1" dirty="0">
                <a:solidFill>
                  <a:schemeClr val="bg1"/>
                </a:solidFill>
              </a:rPr>
              <a:t/>
            </a: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000" b="1" i="1" dirty="0">
                <a:solidFill>
                  <a:schemeClr val="bg1"/>
                </a:solidFill>
              </a:rPr>
              <a:t>Outrossim, pode ser uma experiência iluminativa solicitada pelo próprio </a:t>
            </a:r>
            <a:r>
              <a:rPr lang="pt-BR" sz="2000" b="1" i="1" dirty="0" smtClean="0">
                <a:solidFill>
                  <a:schemeClr val="bg1"/>
                </a:solidFill>
              </a:rPr>
              <a:t>Espírito</a:t>
            </a:r>
            <a:r>
              <a:rPr lang="pt-BR" sz="2000" b="1" i="1" dirty="0">
                <a:solidFill>
                  <a:schemeClr val="bg1"/>
                </a:solidFill>
              </a:rPr>
              <a:t>, a fim de contribuir em favor de estudos científicos que irão beneficiar outros, ao mesmo tempo um esforço pessoal para o maior crescimento </a:t>
            </a:r>
            <a:r>
              <a:rPr lang="pt-BR" sz="2000" b="1" i="1" dirty="0" err="1" smtClean="0">
                <a:solidFill>
                  <a:schemeClr val="bg1"/>
                </a:solidFill>
              </a:rPr>
              <a:t>sócio-psicológico</a:t>
            </a:r>
            <a:r>
              <a:rPr lang="pt-BR" sz="2000" b="1" i="1" dirty="0" smtClean="0">
                <a:solidFill>
                  <a:schemeClr val="bg1"/>
                </a:solidFill>
              </a:rPr>
              <a:t>.</a:t>
            </a:r>
          </a:p>
          <a:p>
            <a:endParaRPr lang="pt-BR" sz="2000" b="1" i="1" dirty="0">
              <a:solidFill>
                <a:schemeClr val="bg1"/>
              </a:solidFill>
            </a:endParaRPr>
          </a:p>
          <a:p>
            <a:pPr algn="r"/>
            <a:r>
              <a:rPr lang="pt-BR" sz="2000" b="1" i="1" dirty="0" smtClean="0">
                <a:solidFill>
                  <a:schemeClr val="bg1"/>
                </a:solidFill>
              </a:rPr>
              <a:t>Divaldo Franco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86366" y="3429000"/>
            <a:ext cx="483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FF0000"/>
                </a:solidFill>
              </a:rPr>
              <a:t>AUTISMO</a:t>
            </a:r>
          </a:p>
          <a:p>
            <a:r>
              <a:rPr lang="pt-BR" sz="4000" b="1" dirty="0">
                <a:solidFill>
                  <a:srgbClr val="FF0000"/>
                </a:solidFill>
              </a:rPr>
              <a:t>Na Visão Espírita</a:t>
            </a:r>
          </a:p>
          <a:p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637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628068" y="579549"/>
            <a:ext cx="3232596" cy="600164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i="1" dirty="0" smtClean="0">
                <a:solidFill>
                  <a:schemeClr val="bg1"/>
                </a:solidFill>
              </a:rPr>
              <a:t>“Enquanto o homem não for estudado na sua realidade profunda – ser espiritual que é, pré-existente ao corpo e a ele sobrevivente – muito difíceis serão os êxitos da ciência médica, na área da saúde mental.</a:t>
            </a:r>
          </a:p>
          <a:p>
            <a:pPr algn="ctr"/>
            <a:r>
              <a:rPr lang="pt-BR" sz="2200" b="1" i="1" dirty="0" smtClean="0">
                <a:solidFill>
                  <a:schemeClr val="bg1"/>
                </a:solidFill>
              </a:rPr>
              <a:t>As doenças psíquicas, entre as quais se destacam, pela alta incidência as </a:t>
            </a:r>
            <a:r>
              <a:rPr lang="pt-BR" sz="2200" b="1" i="1" dirty="0" smtClean="0">
                <a:solidFill>
                  <a:schemeClr val="accent4"/>
                </a:solidFill>
              </a:rPr>
              <a:t>obsessões</a:t>
            </a:r>
            <a:r>
              <a:rPr lang="pt-BR" sz="2200" b="1" i="1" dirty="0" smtClean="0">
                <a:solidFill>
                  <a:schemeClr val="bg1"/>
                </a:solidFill>
              </a:rPr>
              <a:t>, continuarão ainda a perseguir o homem.”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pPr algn="r"/>
            <a:r>
              <a:rPr lang="pt-BR" b="1" dirty="0" smtClean="0">
                <a:solidFill>
                  <a:schemeClr val="bg1"/>
                </a:solidFill>
              </a:rPr>
              <a:t>Manuel P. de Miranda</a:t>
            </a:r>
          </a:p>
          <a:p>
            <a:pPr algn="r"/>
            <a:r>
              <a:rPr lang="pt-BR" sz="1400" b="1" dirty="0" smtClean="0">
                <a:solidFill>
                  <a:schemeClr val="bg1"/>
                </a:solidFill>
              </a:rPr>
              <a:t>(Temas da Vida e da Morte)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9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04575" y="266675"/>
            <a:ext cx="4657869" cy="65556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chemeClr val="bg1"/>
                </a:solidFill>
              </a:rPr>
              <a:t>No primeiro caso, podem ocorrer transtornos obsessivos, produzidos pelas vítimas de existência anterior, que se comprazem em piorar o quadro de sofrimentos, levando o paciente à agressividade, ao mutismo e a estados de aparente esquizofrenia</a:t>
            </a:r>
            <a:r>
              <a:rPr lang="pt-BR" sz="2400" b="1" i="1" dirty="0" smtClean="0">
                <a:solidFill>
                  <a:schemeClr val="bg1"/>
                </a:solidFill>
              </a:rPr>
              <a:t>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chemeClr val="bg1"/>
                </a:solidFill>
              </a:rPr>
              <a:t>O Espiritismo dispõe de terapias </a:t>
            </a:r>
            <a:r>
              <a:rPr lang="pt-BR" sz="2400" b="1" i="1" dirty="0" smtClean="0">
                <a:solidFill>
                  <a:schemeClr val="bg1"/>
                </a:solidFill>
              </a:rPr>
              <a:t>valiosas, mas além delas, são necessárias muita </a:t>
            </a:r>
            <a:r>
              <a:rPr lang="pt-BR" sz="2400" b="1" i="1" dirty="0">
                <a:solidFill>
                  <a:schemeClr val="bg1"/>
                </a:solidFill>
              </a:rPr>
              <a:t>perseverança </a:t>
            </a:r>
            <a:r>
              <a:rPr lang="pt-BR" sz="2400" b="1" i="1" dirty="0" smtClean="0">
                <a:solidFill>
                  <a:schemeClr val="bg1"/>
                </a:solidFill>
              </a:rPr>
              <a:t>e </a:t>
            </a:r>
            <a:r>
              <a:rPr lang="pt-BR" sz="2400" b="1" i="1" dirty="0">
                <a:solidFill>
                  <a:schemeClr val="bg1"/>
                </a:solidFill>
              </a:rPr>
              <a:t>amor para que o mesmo sinta-se aceito e confiante</a:t>
            </a:r>
            <a:r>
              <a:rPr lang="pt-BR" sz="2400" b="1" i="1" dirty="0" smtClean="0">
                <a:solidFill>
                  <a:schemeClr val="bg1"/>
                </a:solidFill>
              </a:rPr>
              <a:t>.”</a:t>
            </a:r>
          </a:p>
          <a:p>
            <a:pPr algn="r"/>
            <a:r>
              <a:rPr lang="pt-BR" sz="2000" dirty="0">
                <a:solidFill>
                  <a:schemeClr val="bg1"/>
                </a:solidFill>
              </a:rPr>
              <a:t/>
            </a:r>
            <a:br>
              <a:rPr lang="pt-BR" sz="2000" dirty="0">
                <a:solidFill>
                  <a:schemeClr val="bg1"/>
                </a:solidFill>
              </a:rPr>
            </a:br>
            <a:r>
              <a:rPr lang="pt-BR" sz="2000" dirty="0">
                <a:solidFill>
                  <a:schemeClr val="bg1"/>
                </a:solidFill>
              </a:rPr>
              <a:t>DIVALDO P. FRANCO</a:t>
            </a:r>
            <a:br>
              <a:rPr lang="pt-BR" sz="2000" dirty="0">
                <a:solidFill>
                  <a:schemeClr val="bg1"/>
                </a:solidFill>
              </a:rPr>
            </a:br>
            <a:endParaRPr lang="pt-BR" sz="2000" b="1" dirty="0" smtClean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70456" y="3544495"/>
            <a:ext cx="48385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FF0000"/>
                </a:solidFill>
              </a:rPr>
              <a:t>AUTISMO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Na </a:t>
            </a:r>
            <a:r>
              <a:rPr lang="pt-BR" sz="4000" b="1" dirty="0">
                <a:solidFill>
                  <a:srgbClr val="FF0000"/>
                </a:solidFill>
              </a:rPr>
              <a:t>Visão Espírita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48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20027" y="197346"/>
            <a:ext cx="4723973" cy="646330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A melhor lição que aprendemos com o autismo infantil é estarmos diante de um ser que </a:t>
            </a:r>
            <a:r>
              <a:rPr lang="pt-BR" b="1" dirty="0" smtClean="0">
                <a:solidFill>
                  <a:schemeClr val="bg1"/>
                </a:solidFill>
              </a:rPr>
              <a:t>sofre, </a:t>
            </a:r>
            <a:r>
              <a:rPr lang="pt-BR" b="1" dirty="0">
                <a:solidFill>
                  <a:schemeClr val="bg1"/>
                </a:solidFill>
              </a:rPr>
              <a:t>como nos informam os Espíritos superiores nas falas de Hermínio C. Miranda, Chico Xavier e Suely Caldas Schubert. </a:t>
            </a:r>
            <a:endParaRPr lang="pt-BR" b="1" dirty="0" smtClean="0">
              <a:solidFill>
                <a:schemeClr val="bg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i="1" dirty="0" smtClean="0">
                <a:solidFill>
                  <a:schemeClr val="bg1"/>
                </a:solidFill>
              </a:rPr>
              <a:t>“</a:t>
            </a:r>
            <a:r>
              <a:rPr lang="pt-BR" b="1" i="1" dirty="0">
                <a:solidFill>
                  <a:schemeClr val="bg1"/>
                </a:solidFill>
              </a:rPr>
              <a:t>As expiações – dizem eles – visam restaurar o equilíbrio perdido, ao tempo em que reconduzem o infrator à posição espiritual em que se encontrava antes da queda desastrosa</a:t>
            </a:r>
            <a:r>
              <a:rPr lang="pt-BR" b="1" i="1" dirty="0" smtClean="0">
                <a:solidFill>
                  <a:schemeClr val="bg1"/>
                </a:solidFill>
              </a:rPr>
              <a:t>.”</a:t>
            </a:r>
          </a:p>
          <a:p>
            <a:endParaRPr lang="pt-BR" b="1" i="1" dirty="0">
              <a:solidFill>
                <a:schemeClr val="bg1"/>
              </a:solidFill>
            </a:endParaRPr>
          </a:p>
          <a:p>
            <a:r>
              <a:rPr lang="pt-BR" b="1" dirty="0">
                <a:solidFill>
                  <a:srgbClr val="FF0000"/>
                </a:solidFill>
              </a:rPr>
              <a:t>Há que se considerar a proposta das casas espíritas para o atendimento das crianças autistas, focando dois pontos igualmente importantes</a:t>
            </a:r>
            <a:r>
              <a:rPr lang="pt-BR" b="1" dirty="0" smtClean="0">
                <a:solidFill>
                  <a:srgbClr val="FF0000"/>
                </a:solidFill>
              </a:rPr>
              <a:t>:</a:t>
            </a:r>
          </a:p>
          <a:p>
            <a:endParaRPr lang="pt-BR" b="1" dirty="0">
              <a:solidFill>
                <a:srgbClr val="FF0000"/>
              </a:solidFill>
            </a:endParaRPr>
          </a:p>
          <a:p>
            <a:r>
              <a:rPr lang="pt-BR" b="1" dirty="0">
                <a:solidFill>
                  <a:schemeClr val="bg1"/>
                </a:solidFill>
              </a:rPr>
              <a:t>1. </a:t>
            </a:r>
            <a:r>
              <a:rPr lang="pt-BR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Atendimento espiritual permanente às famílias e ao paciente na casa espírita e no seu lar de origem.</a:t>
            </a:r>
          </a:p>
          <a:p>
            <a:r>
              <a:rPr lang="pt-BR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2. Não se afastar dos atendimentos médicos e reabilitadores proporcionados pelas diversas técnicas conhecidas</a:t>
            </a:r>
            <a:r>
              <a:rPr lang="pt-BR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r>
              <a:rPr lang="pt-BR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pt-BR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pt-BR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37883" y="3651888"/>
            <a:ext cx="483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FF0000"/>
                </a:solidFill>
              </a:rPr>
              <a:t>AUTISMO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Na Visão Espírita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52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723700" y="2674947"/>
            <a:ext cx="6233376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TRANSTORNOS PSICÓTICOS</a:t>
            </a:r>
          </a:p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(Mente – Psiquiatra)</a:t>
            </a:r>
          </a:p>
          <a:p>
            <a:pPr algn="ctr"/>
            <a:endParaRPr lang="pt-BR" sz="2800" b="1" dirty="0" smtClean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22</a:t>
            </a:fld>
            <a:endParaRPr lang="pt-BR"/>
          </a:p>
        </p:txBody>
      </p:sp>
      <p:pic>
        <p:nvPicPr>
          <p:cNvPr id="8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02" y="2674947"/>
            <a:ext cx="2254474" cy="15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37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572000" y="291049"/>
            <a:ext cx="4417456" cy="6247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O sintoma característico desses transtornos é uma </a:t>
            </a:r>
            <a:r>
              <a:rPr lang="pt-BR" sz="2000" b="1" dirty="0" smtClean="0">
                <a:solidFill>
                  <a:srgbClr val="FFFF00"/>
                </a:solidFill>
              </a:rPr>
              <a:t>alteração súbita e geralmente temporária nas duas funções, normalmente, integradas da consciência: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FFC000"/>
                </a:solidFill>
              </a:rPr>
              <a:t>A identidade;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FFC000"/>
                </a:solidFill>
              </a:rPr>
              <a:t>O comportamento motor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t-BR" sz="2000" b="1" dirty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A dissociação pode ser </a:t>
            </a:r>
            <a:r>
              <a:rPr lang="pt-BR" sz="2000" b="1" dirty="0" smtClean="0">
                <a:solidFill>
                  <a:srgbClr val="FFC000"/>
                </a:solidFill>
              </a:rPr>
              <a:t>saudável, </a:t>
            </a:r>
            <a:r>
              <a:rPr lang="pt-BR" sz="2000" b="1" dirty="0" smtClean="0">
                <a:solidFill>
                  <a:srgbClr val="FFFF00"/>
                </a:solidFill>
              </a:rPr>
              <a:t>como no </a:t>
            </a:r>
            <a:r>
              <a:rPr lang="pt-BR" sz="2000" b="1" dirty="0" smtClean="0">
                <a:solidFill>
                  <a:srgbClr val="FFC000"/>
                </a:solidFill>
              </a:rPr>
              <a:t>hipnotismo</a:t>
            </a:r>
            <a:r>
              <a:rPr lang="pt-BR" sz="2000" b="1" dirty="0" smtClean="0">
                <a:solidFill>
                  <a:srgbClr val="FFFF00"/>
                </a:solidFill>
              </a:rPr>
              <a:t> e no </a:t>
            </a:r>
            <a:r>
              <a:rPr lang="pt-BR" sz="2000" b="1" dirty="0" smtClean="0">
                <a:solidFill>
                  <a:srgbClr val="FFC000"/>
                </a:solidFill>
              </a:rPr>
              <a:t>transe mediúnico</a:t>
            </a:r>
            <a:r>
              <a:rPr lang="pt-BR" sz="2000" b="1" dirty="0" smtClean="0">
                <a:solidFill>
                  <a:srgbClr val="FFFF00"/>
                </a:solidFill>
              </a:rPr>
              <a:t>;</a:t>
            </a:r>
          </a:p>
          <a:p>
            <a:pPr algn="ctr"/>
            <a:endParaRPr lang="pt-BR" sz="2000" b="1" dirty="0" smtClean="0">
              <a:solidFill>
                <a:srgbClr val="FFFF00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E </a:t>
            </a:r>
            <a:r>
              <a:rPr lang="pt-BR" sz="2000" b="1" dirty="0" smtClean="0">
                <a:solidFill>
                  <a:srgbClr val="FFC000"/>
                </a:solidFill>
              </a:rPr>
              <a:t>patológica</a:t>
            </a:r>
            <a:r>
              <a:rPr lang="pt-BR" sz="2000" b="1" dirty="0" smtClean="0">
                <a:solidFill>
                  <a:srgbClr val="FFFF00"/>
                </a:solidFill>
              </a:rPr>
              <a:t>(mórbida), como nos “</a:t>
            </a:r>
            <a:r>
              <a:rPr lang="pt-BR" sz="2000" b="1" dirty="0" smtClean="0">
                <a:solidFill>
                  <a:srgbClr val="FFC000"/>
                </a:solidFill>
              </a:rPr>
              <a:t>transtornos dissociativos”</a:t>
            </a:r>
            <a:r>
              <a:rPr lang="pt-BR" sz="2000" b="1" dirty="0" smtClean="0">
                <a:solidFill>
                  <a:srgbClr val="FFFF00"/>
                </a:solidFill>
              </a:rPr>
              <a:t>.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Citaremos dois desses transtornos dissociativos: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000" b="1" dirty="0" smtClean="0">
                <a:solidFill>
                  <a:srgbClr val="FFFF00"/>
                </a:solidFill>
              </a:rPr>
              <a:t>transtorno de despersonalização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b="1" dirty="0" smtClean="0">
                <a:solidFill>
                  <a:srgbClr val="FFFF00"/>
                </a:solidFill>
              </a:rPr>
              <a:t>transtorno de personalidade múltipla (transtorno de identidade)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3031" y="3981780"/>
            <a:ext cx="39508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 DISSOCIATIVOS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94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899779" y="766730"/>
            <a:ext cx="3915179" cy="532453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O transtorno de despersonalização </a:t>
            </a:r>
            <a:r>
              <a:rPr lang="pt-BR" sz="2000" b="1" dirty="0" smtClean="0">
                <a:solidFill>
                  <a:schemeClr val="bg1"/>
                </a:solidFill>
              </a:rPr>
              <a:t>caracteriza-se como </a:t>
            </a:r>
            <a:r>
              <a:rPr lang="pt-BR" sz="2000" b="1" dirty="0" smtClean="0">
                <a:solidFill>
                  <a:srgbClr val="FFC000"/>
                </a:solidFill>
              </a:rPr>
              <a:t>uma alteração persistente e recorrente na percepção de si mesmo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t-BR" sz="2000" b="1" dirty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Os pacientes acham que suas </a:t>
            </a:r>
            <a:r>
              <a:rPr lang="pt-BR" sz="2000" b="1" dirty="0" smtClean="0">
                <a:solidFill>
                  <a:srgbClr val="FFC000"/>
                </a:solidFill>
              </a:rPr>
              <a:t>extremidade estão maiores ou menores que o normal</a:t>
            </a:r>
            <a:r>
              <a:rPr lang="pt-BR" sz="2000" b="1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Pode haver o </a:t>
            </a:r>
            <a:r>
              <a:rPr lang="pt-BR" sz="2000" b="1" dirty="0" smtClean="0">
                <a:solidFill>
                  <a:srgbClr val="FFC000"/>
                </a:solidFill>
              </a:rPr>
              <a:t>fenômeno de duplicação</a:t>
            </a:r>
            <a:r>
              <a:rPr lang="pt-BR" sz="2000" b="1" dirty="0" smtClean="0">
                <a:solidFill>
                  <a:schemeClr val="bg1"/>
                </a:solidFill>
              </a:rPr>
              <a:t>; o paciente sente que está fora do corpo, de onde pode observar a si mesmo. 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As vezes </a:t>
            </a:r>
            <a:r>
              <a:rPr lang="pt-BR" sz="2000" b="1" dirty="0" smtClean="0">
                <a:solidFill>
                  <a:srgbClr val="FFFF00"/>
                </a:solidFill>
              </a:rPr>
              <a:t>o paciente acredita estar em </a:t>
            </a:r>
            <a:r>
              <a:rPr lang="pt-BR" sz="2000" b="1" dirty="0" smtClean="0">
                <a:solidFill>
                  <a:srgbClr val="FFC000"/>
                </a:solidFill>
              </a:rPr>
              <a:t>dois locais diferentes ao mesmo tempo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604752"/>
            <a:ext cx="45707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 DISSOCIATIVOS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1.1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despersonalização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24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0" y="5094092"/>
            <a:ext cx="34705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J.M, rapaz de 25 anos: Espírita com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 grande ansiedade.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(Ficava tudo “borrado”, desfocado)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742948" y="302359"/>
            <a:ext cx="4200457" cy="65556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FF00"/>
                </a:solidFill>
              </a:rPr>
              <a:t>Duas situações comuns neste tipo de transtorno: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b="1" dirty="0" smtClean="0">
                <a:solidFill>
                  <a:srgbClr val="FFFF00"/>
                </a:solidFill>
              </a:rPr>
              <a:t>A pessoa sente que está saindo do corpo</a:t>
            </a:r>
            <a:r>
              <a:rPr lang="pt-BR" sz="2000" b="1" dirty="0" smtClean="0">
                <a:solidFill>
                  <a:schemeClr val="bg1"/>
                </a:solidFill>
              </a:rPr>
              <a:t>, mesmo estando acordada e realizando tarefas habituais. </a:t>
            </a:r>
            <a:r>
              <a:rPr lang="pt-BR" sz="2000" b="1" dirty="0" smtClean="0">
                <a:solidFill>
                  <a:srgbClr val="FFC000"/>
                </a:solidFill>
              </a:rPr>
              <a:t>Sente-se diferente do seu estado normal</a:t>
            </a:r>
            <a:r>
              <a:rPr lang="pt-BR" sz="2000" b="1" dirty="0" smtClean="0">
                <a:solidFill>
                  <a:schemeClr val="bg1"/>
                </a:solidFill>
              </a:rPr>
              <a:t>, como se não fosse ela própria, como se estivesse em outra realidade.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b="1" dirty="0" smtClean="0">
                <a:solidFill>
                  <a:srgbClr val="FFFF00"/>
                </a:solidFill>
              </a:rPr>
              <a:t>A pessoa tem a sensação que está crescendo</a:t>
            </a:r>
            <a:r>
              <a:rPr lang="pt-BR" sz="2000" b="1" dirty="0" smtClean="0">
                <a:solidFill>
                  <a:schemeClr val="bg1"/>
                </a:solidFill>
              </a:rPr>
              <a:t>, como se de repente a sua cabeça encostasse no teto, embora se sinta com os pés no chão ou deitado em seu leito, ou ainda que sua mão ou seu braço aumentam de tamanho. </a:t>
            </a:r>
            <a:r>
              <a:rPr lang="pt-BR" sz="2000" b="1" dirty="0" smtClean="0">
                <a:solidFill>
                  <a:srgbClr val="FFC000"/>
                </a:solidFill>
              </a:rPr>
              <a:t>É uma sensação às vezes passageira, podendo ocorrer quando a pessoa faz uma prece, quando está prestes a adormecer, etc.</a:t>
            </a:r>
            <a:endParaRPr lang="pt-BR" sz="2000" b="1" dirty="0">
              <a:solidFill>
                <a:srgbClr val="FFC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501720"/>
            <a:ext cx="44264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DISSOCIATIVOS</a:t>
            </a:r>
          </a:p>
          <a:p>
            <a:r>
              <a:rPr lang="pt-BR" sz="3600" b="1" dirty="0">
                <a:solidFill>
                  <a:srgbClr val="FFFF00"/>
                </a:solidFill>
              </a:rPr>
              <a:t>1</a:t>
            </a:r>
            <a:r>
              <a:rPr lang="pt-BR" sz="3600" b="1" dirty="0" smtClean="0">
                <a:solidFill>
                  <a:srgbClr val="FFFF00"/>
                </a:solidFill>
              </a:rPr>
              <a:t>.1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despersonalização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na Visão Espírita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02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267459" y="151177"/>
            <a:ext cx="3721994" cy="65556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FF00"/>
                </a:solidFill>
              </a:rPr>
              <a:t>EXPLICAÇÃO:</a:t>
            </a:r>
            <a:endParaRPr lang="pt-BR" sz="2000" b="1" dirty="0">
              <a:solidFill>
                <a:srgbClr val="FFFF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FF00"/>
                </a:solidFill>
              </a:rPr>
              <a:t>O que ocorre é uma expansão do períspirito, que é o corpo fluídico do Espírito.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Este processo é como que um deslocamento do períspirito, uma momentânea e parcial desvinculação com o corpo físico e é denominado </a:t>
            </a:r>
            <a:r>
              <a:rPr lang="pt-BR" sz="2000" b="1" dirty="0" smtClean="0">
                <a:solidFill>
                  <a:srgbClr val="FFC000"/>
                </a:solidFill>
              </a:rPr>
              <a:t>desdobramento.</a:t>
            </a:r>
          </a:p>
          <a:p>
            <a:pPr algn="just"/>
            <a:r>
              <a:rPr lang="pt-BR" sz="2000" b="1" dirty="0" smtClean="0">
                <a:solidFill>
                  <a:srgbClr val="FFFF00"/>
                </a:solidFill>
              </a:rPr>
              <a:t>Neste caso, há apenas um princípio de desdobramento, ressaltando que tais experiências são </a:t>
            </a:r>
            <a:r>
              <a:rPr lang="pt-BR" sz="2000" b="1" dirty="0" smtClean="0">
                <a:solidFill>
                  <a:srgbClr val="FFC000"/>
                </a:solidFill>
              </a:rPr>
              <a:t>anímicas,</a:t>
            </a:r>
            <a:r>
              <a:rPr lang="pt-BR" sz="2000" b="1" dirty="0" smtClean="0">
                <a:solidFill>
                  <a:srgbClr val="FFFF00"/>
                </a:solidFill>
              </a:rPr>
              <a:t> </a:t>
            </a:r>
            <a:r>
              <a:rPr lang="pt-BR" sz="2000" b="1" dirty="0" smtClean="0">
                <a:solidFill>
                  <a:schemeClr val="bg1"/>
                </a:solidFill>
              </a:rPr>
              <a:t>não  havendo, portanto, a aproximação de entidades espirituais.</a:t>
            </a:r>
          </a:p>
          <a:p>
            <a:pPr algn="just"/>
            <a:endParaRPr lang="pt-BR" sz="2000" b="1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Nos episódios dissociativos de caráter mediúnico</a:t>
            </a:r>
            <a:r>
              <a:rPr lang="pt-BR" sz="2000" b="1" dirty="0" smtClean="0">
                <a:solidFill>
                  <a:schemeClr val="bg1"/>
                </a:solidFill>
              </a:rPr>
              <a:t>, os mesmos são provocados por entidades espirituais, </a:t>
            </a:r>
            <a:r>
              <a:rPr lang="pt-BR" sz="2000" b="1" dirty="0" smtClean="0">
                <a:solidFill>
                  <a:srgbClr val="FFFF00"/>
                </a:solidFill>
              </a:rPr>
              <a:t>ocorre então o que se denomina </a:t>
            </a:r>
            <a:r>
              <a:rPr lang="pt-BR" sz="2000" b="1" dirty="0" smtClean="0">
                <a:solidFill>
                  <a:srgbClr val="FFC000"/>
                </a:solidFill>
              </a:rPr>
              <a:t>transe.</a:t>
            </a:r>
            <a:endParaRPr lang="pt-BR" sz="2000" b="1" dirty="0">
              <a:solidFill>
                <a:srgbClr val="FFC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398689"/>
            <a:ext cx="44264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DISSOCIATIVOS</a:t>
            </a:r>
          </a:p>
          <a:p>
            <a:r>
              <a:rPr lang="pt-BR" sz="3600" b="1" dirty="0">
                <a:solidFill>
                  <a:srgbClr val="FFFF00"/>
                </a:solidFill>
              </a:rPr>
              <a:t>1</a:t>
            </a:r>
            <a:r>
              <a:rPr lang="pt-BR" sz="3600" b="1" dirty="0" smtClean="0">
                <a:solidFill>
                  <a:srgbClr val="FFFF00"/>
                </a:solidFill>
              </a:rPr>
              <a:t>.1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despersonalização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na Visão Espírita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36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293217" y="819562"/>
            <a:ext cx="3696236" cy="532453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Dr. Gustavo </a:t>
            </a:r>
            <a:r>
              <a:rPr lang="pt-BR" sz="2000" b="1" dirty="0" err="1" smtClean="0">
                <a:solidFill>
                  <a:schemeClr val="bg1"/>
                </a:solidFill>
              </a:rPr>
              <a:t>Geley</a:t>
            </a:r>
            <a:r>
              <a:rPr lang="pt-BR" sz="2000" b="1" dirty="0" smtClean="0">
                <a:solidFill>
                  <a:schemeClr val="bg1"/>
                </a:solidFill>
              </a:rPr>
              <a:t>, no livro “</a:t>
            </a:r>
            <a:r>
              <a:rPr lang="pt-BR" sz="2000" b="1" i="1" dirty="0" smtClean="0">
                <a:solidFill>
                  <a:schemeClr val="bg1"/>
                </a:solidFill>
              </a:rPr>
              <a:t>Resumo da Doutrina Espírita</a:t>
            </a:r>
            <a:r>
              <a:rPr lang="pt-BR" sz="2000" b="1" dirty="0" smtClean="0">
                <a:solidFill>
                  <a:schemeClr val="bg1"/>
                </a:solidFill>
              </a:rPr>
              <a:t>” explica o que é o médium: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b="1" i="1" dirty="0" smtClean="0">
                <a:solidFill>
                  <a:srgbClr val="FFFF00"/>
                </a:solidFill>
              </a:rPr>
              <a:t>“O médium é um ser cujos elementos constitutivos(mentais, dinâmicos, materiais) são suscetíveis de descentralização momentânea.”</a:t>
            </a:r>
          </a:p>
          <a:p>
            <a:pPr algn="just"/>
            <a:endParaRPr lang="pt-BR" sz="2000" b="1" i="1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Dr. </a:t>
            </a:r>
            <a:r>
              <a:rPr lang="pt-BR" sz="2000" b="1" dirty="0" err="1" smtClean="0">
                <a:solidFill>
                  <a:schemeClr val="bg1"/>
                </a:solidFill>
              </a:rPr>
              <a:t>Cerviño</a:t>
            </a:r>
            <a:r>
              <a:rPr lang="pt-BR" sz="2000" b="1" dirty="0" smtClean="0">
                <a:solidFill>
                  <a:schemeClr val="bg1"/>
                </a:solidFill>
              </a:rPr>
              <a:t>, no livro </a:t>
            </a:r>
            <a:r>
              <a:rPr lang="pt-BR" sz="2000" b="1" i="1" dirty="0" smtClean="0">
                <a:solidFill>
                  <a:schemeClr val="bg1"/>
                </a:solidFill>
              </a:rPr>
              <a:t>“Além do Inconsciente” , </a:t>
            </a:r>
            <a:r>
              <a:rPr lang="pt-BR" sz="2000" b="1" dirty="0" smtClean="0">
                <a:solidFill>
                  <a:schemeClr val="bg1"/>
                </a:solidFill>
              </a:rPr>
              <a:t>elucida que          </a:t>
            </a:r>
            <a:r>
              <a:rPr lang="pt-BR" sz="2000" b="1" i="1" dirty="0" smtClean="0">
                <a:solidFill>
                  <a:srgbClr val="FFFF00"/>
                </a:solidFill>
              </a:rPr>
              <a:t>“a tendência instintiva para o transe, a capacidade de dissociação (descentralização), é, portanto, o traço marcante da mediunidade.”</a:t>
            </a:r>
            <a:endParaRPr lang="pt-BR" sz="2000" b="1" i="1" dirty="0">
              <a:solidFill>
                <a:srgbClr val="FFFF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444648"/>
            <a:ext cx="44264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DISSOCIATIVOS</a:t>
            </a:r>
          </a:p>
          <a:p>
            <a:r>
              <a:rPr lang="pt-BR" sz="3600" b="1" dirty="0">
                <a:solidFill>
                  <a:srgbClr val="FFFF00"/>
                </a:solidFill>
              </a:rPr>
              <a:t>1</a:t>
            </a:r>
            <a:r>
              <a:rPr lang="pt-BR" sz="3600" b="1" dirty="0" smtClean="0">
                <a:solidFill>
                  <a:srgbClr val="FFFF00"/>
                </a:solidFill>
              </a:rPr>
              <a:t>.1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despersonalização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na Visão Espírita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4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19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713668" y="149861"/>
            <a:ext cx="4237150" cy="65556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FF00"/>
                </a:solidFill>
              </a:rPr>
              <a:t>O </a:t>
            </a:r>
            <a:r>
              <a:rPr lang="pt-BR" sz="2000" b="1" dirty="0" smtClean="0">
                <a:solidFill>
                  <a:srgbClr val="FFC000"/>
                </a:solidFill>
              </a:rPr>
              <a:t>Transtorno de Personalidade Múltipla</a:t>
            </a:r>
            <a:r>
              <a:rPr lang="pt-BR" sz="2000" b="1" dirty="0" smtClean="0">
                <a:solidFill>
                  <a:schemeClr val="bg1"/>
                </a:solidFill>
              </a:rPr>
              <a:t>, é também conhecido como, </a:t>
            </a:r>
            <a:r>
              <a:rPr lang="pt-BR" sz="2000" b="1" dirty="0" smtClean="0">
                <a:solidFill>
                  <a:srgbClr val="FFC000"/>
                </a:solidFill>
              </a:rPr>
              <a:t>Transtorno </a:t>
            </a:r>
            <a:r>
              <a:rPr lang="pt-BR" sz="2000" b="1" dirty="0">
                <a:solidFill>
                  <a:srgbClr val="FFC000"/>
                </a:solidFill>
              </a:rPr>
              <a:t>D</a:t>
            </a:r>
            <a:r>
              <a:rPr lang="pt-BR" sz="2000" b="1" dirty="0" smtClean="0">
                <a:solidFill>
                  <a:srgbClr val="FFC000"/>
                </a:solidFill>
              </a:rPr>
              <a:t>issociativo de Identidade</a:t>
            </a:r>
            <a:r>
              <a:rPr lang="pt-BR" sz="2000" b="1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As pessoas com transtorno de personalidade múltipla </a:t>
            </a:r>
            <a:r>
              <a:rPr lang="pt-BR" sz="2000" b="1" dirty="0" smtClean="0">
                <a:solidFill>
                  <a:srgbClr val="FFFF00"/>
                </a:solidFill>
              </a:rPr>
              <a:t>têm duas ou mais personalidades distintas e separadas, cada uma das quais determina seu comportamento e atitudes durante o período em que for a personalidade dominante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A transição de uma personalidade para outra é súbita, frequentemente dramática. </a:t>
            </a:r>
            <a:r>
              <a:rPr lang="pt-BR" sz="2000" b="1" dirty="0" smtClean="0">
                <a:solidFill>
                  <a:srgbClr val="FFFF00"/>
                </a:solidFill>
              </a:rPr>
              <a:t>Em geral há amnésia, durante cada estado de personalidade para a existência das outras.</a:t>
            </a:r>
          </a:p>
          <a:p>
            <a:pPr algn="just"/>
            <a:r>
              <a:rPr lang="pt-BR" sz="2000" b="1" dirty="0" smtClean="0">
                <a:solidFill>
                  <a:srgbClr val="FFFF00"/>
                </a:solidFill>
              </a:rPr>
              <a:t>As diferentes personalidades podem ter características fisiológicas diferentes</a:t>
            </a:r>
            <a:r>
              <a:rPr lang="pt-BR" sz="2000" b="1" dirty="0" smtClean="0">
                <a:solidFill>
                  <a:schemeClr val="bg1"/>
                </a:solidFill>
              </a:rPr>
              <a:t>. Muito frequentemente as personalidades têm os seus próprios nomes e podem ser de sexo oposto, de raças e idades diferentes.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4963" y="2883846"/>
            <a:ext cx="48385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DISSOCIATIVOS</a:t>
            </a:r>
          </a:p>
          <a:p>
            <a:r>
              <a:rPr lang="pt-BR" sz="3600" b="1" dirty="0">
                <a:solidFill>
                  <a:srgbClr val="FFFF00"/>
                </a:solidFill>
              </a:rPr>
              <a:t>1</a:t>
            </a:r>
            <a:r>
              <a:rPr lang="pt-BR" sz="3600" b="1" dirty="0" smtClean="0">
                <a:solidFill>
                  <a:srgbClr val="FFFF00"/>
                </a:solidFill>
              </a:rPr>
              <a:t>.2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Personalidade   	         	Múltipla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4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572000" y="377847"/>
            <a:ext cx="4072300" cy="60016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bg1"/>
                </a:solidFill>
              </a:rPr>
              <a:t>Na obra </a:t>
            </a:r>
            <a:r>
              <a:rPr lang="pt-BR" sz="2400" b="1" i="1" dirty="0" smtClean="0">
                <a:solidFill>
                  <a:srgbClr val="FFFF00"/>
                </a:solidFill>
              </a:rPr>
              <a:t>“Condomínio Espiritual” </a:t>
            </a:r>
            <a:r>
              <a:rPr lang="pt-BR" sz="2400" b="1" dirty="0" smtClean="0">
                <a:solidFill>
                  <a:schemeClr val="bg1"/>
                </a:solidFill>
              </a:rPr>
              <a:t>de Hermínio Miranda, encontramos a dramática e dolorosa </a:t>
            </a:r>
            <a:r>
              <a:rPr lang="pt-BR" sz="2400" b="1" dirty="0" smtClean="0">
                <a:solidFill>
                  <a:srgbClr val="FFFF00"/>
                </a:solidFill>
              </a:rPr>
              <a:t>história de </a:t>
            </a:r>
            <a:r>
              <a:rPr lang="pt-BR" sz="2400" b="1" dirty="0" err="1" smtClean="0">
                <a:solidFill>
                  <a:srgbClr val="FFFF00"/>
                </a:solidFill>
              </a:rPr>
              <a:t>Sybill</a:t>
            </a:r>
            <a:r>
              <a:rPr lang="pt-BR" sz="2400" b="1" dirty="0" smtClean="0">
                <a:solidFill>
                  <a:schemeClr val="bg1"/>
                </a:solidFill>
              </a:rPr>
              <a:t>, uma menina que desde criança sofrera </a:t>
            </a:r>
            <a:r>
              <a:rPr lang="pt-BR" sz="2400" b="1" dirty="0" smtClean="0">
                <a:solidFill>
                  <a:srgbClr val="FFFF00"/>
                </a:solidFill>
              </a:rPr>
              <a:t>“ausências”, </a:t>
            </a:r>
            <a:r>
              <a:rPr lang="pt-BR" sz="2400" b="1" dirty="0" smtClean="0">
                <a:solidFill>
                  <a:schemeClr val="bg1"/>
                </a:solidFill>
              </a:rPr>
              <a:t>durante as quais perdia completamente a memória. </a:t>
            </a: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solidFill>
                  <a:schemeClr val="bg1"/>
                </a:solidFill>
              </a:rPr>
              <a:t>Nos períodos de </a:t>
            </a:r>
            <a:r>
              <a:rPr lang="pt-BR" sz="2400" b="1" dirty="0" smtClean="0">
                <a:solidFill>
                  <a:srgbClr val="FFFF00"/>
                </a:solidFill>
              </a:rPr>
              <a:t>“ausências” </a:t>
            </a:r>
            <a:r>
              <a:rPr lang="pt-BR" sz="2400" b="1" dirty="0" smtClean="0">
                <a:solidFill>
                  <a:schemeClr val="bg1"/>
                </a:solidFill>
              </a:rPr>
              <a:t>dezesseis personalidades distintas se apossavam alternadamente de seu corpo</a:t>
            </a:r>
            <a:r>
              <a:rPr lang="pt-BR" sz="2400" b="1" dirty="0" smtClean="0">
                <a:solidFill>
                  <a:srgbClr val="FFFF00"/>
                </a:solidFill>
              </a:rPr>
              <a:t>, </a:t>
            </a:r>
            <a:r>
              <a:rPr lang="pt-BR" sz="2400" b="1" dirty="0" smtClean="0">
                <a:solidFill>
                  <a:schemeClr val="bg1"/>
                </a:solidFill>
              </a:rPr>
              <a:t>cada uma com suas bem definidas características.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581680"/>
            <a:ext cx="4838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DISSOCIATIVOS</a:t>
            </a:r>
          </a:p>
          <a:p>
            <a:pPr lvl="1"/>
            <a:r>
              <a:rPr lang="pt-BR" sz="3600" b="1" dirty="0">
                <a:solidFill>
                  <a:srgbClr val="FFFF00"/>
                </a:solidFill>
              </a:rPr>
              <a:t>1</a:t>
            </a:r>
            <a:r>
              <a:rPr lang="pt-BR" sz="3600" b="1" dirty="0" smtClean="0">
                <a:solidFill>
                  <a:srgbClr val="FFFF00"/>
                </a:solidFill>
              </a:rPr>
              <a:t>.2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	   Personalidade   	         	   Múltipla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(Na Visão Espírita)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1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331853" y="181956"/>
            <a:ext cx="3425778" cy="649408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 smtClean="0">
                <a:solidFill>
                  <a:schemeClr val="bg1"/>
                </a:solidFill>
              </a:rPr>
              <a:t>“Havendo perdido o contato com o Si profundo, por decorrência da sua rebeldia em relação ao Criador, pensa que somente na organização física reside a vida, naufragando nas experiências a que se entrega, por falta de sustentação das bases morais e emocionais que se apresentam de estrutura frágil, porque fincadas na indiferença aos valores espirituais.</a:t>
            </a:r>
          </a:p>
          <a:p>
            <a:pPr algn="ctr"/>
            <a:r>
              <a:rPr lang="pt-BR" sz="2000" b="1" i="1" dirty="0" smtClean="0">
                <a:solidFill>
                  <a:schemeClr val="bg1"/>
                </a:solidFill>
              </a:rPr>
              <a:t>É inevitável, portanto, a queda nos sofrimentos graves dos transtornos mentais e emocionais, nos acidentes rudes de toda espécie.”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pPr algn="r"/>
            <a:r>
              <a:rPr lang="pt-BR" b="1" dirty="0" smtClean="0">
                <a:solidFill>
                  <a:schemeClr val="bg1"/>
                </a:solidFill>
              </a:rPr>
              <a:t>Joanna de </a:t>
            </a:r>
            <a:r>
              <a:rPr lang="pt-BR" b="1" dirty="0" err="1" smtClean="0">
                <a:solidFill>
                  <a:schemeClr val="bg1"/>
                </a:solidFill>
              </a:rPr>
              <a:t>Ângelis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4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257917" y="291049"/>
            <a:ext cx="4757294" cy="6247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No caso da </a:t>
            </a:r>
            <a:r>
              <a:rPr lang="pt-BR" sz="2000" b="1" dirty="0" err="1" smtClean="0">
                <a:solidFill>
                  <a:srgbClr val="FFFF00"/>
                </a:solidFill>
              </a:rPr>
              <a:t>Sybill</a:t>
            </a:r>
            <a:r>
              <a:rPr lang="pt-BR" sz="2000" b="1" dirty="0" smtClean="0">
                <a:solidFill>
                  <a:schemeClr val="bg1"/>
                </a:solidFill>
              </a:rPr>
              <a:t>, </a:t>
            </a:r>
            <a:r>
              <a:rPr lang="pt-BR" sz="2000" b="1" dirty="0" smtClean="0">
                <a:solidFill>
                  <a:srgbClr val="FFFF00"/>
                </a:solidFill>
              </a:rPr>
              <a:t>está bem caracterizado como uma condição patológica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A causa profunda é o Espírito dela, que por motivo que não sabemos,  tornou-se totalmente passivo perante aqueles que o queriam dominar. 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É pois um grave processo obsessivo com característica de possessão.</a:t>
            </a:r>
          </a:p>
          <a:p>
            <a:pPr algn="ctr"/>
            <a:endParaRPr lang="pt-BR" sz="2000" b="1" dirty="0" smtClean="0">
              <a:solidFill>
                <a:srgbClr val="FFFF00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Dois pontos básicos para que isto ocorra: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pt-BR" sz="2000" b="1" dirty="0" smtClean="0">
                <a:solidFill>
                  <a:srgbClr val="FFC000"/>
                </a:solidFill>
              </a:rPr>
              <a:t>O primeiro </a:t>
            </a:r>
            <a:r>
              <a:rPr lang="pt-BR" sz="2000" b="1" dirty="0" smtClean="0">
                <a:solidFill>
                  <a:schemeClr val="bg1"/>
                </a:solidFill>
              </a:rPr>
              <a:t>é a nossa inferioridade moral/espiritual, nossos comprometimentos do passado.</a:t>
            </a:r>
          </a:p>
          <a:p>
            <a:pPr marL="457200" indent="-457200" algn="ctr">
              <a:buFont typeface="+mj-lt"/>
              <a:buAutoNum type="arabicPeriod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ctr">
              <a:buFont typeface="+mj-lt"/>
              <a:buAutoNum type="arabicParenR" startAt="2"/>
            </a:pPr>
            <a:r>
              <a:rPr lang="pt-BR" sz="2000" b="1" dirty="0" smtClean="0">
                <a:solidFill>
                  <a:srgbClr val="FFC000"/>
                </a:solidFill>
              </a:rPr>
              <a:t>O segundo</a:t>
            </a:r>
            <a:r>
              <a:rPr lang="pt-BR" sz="2000" b="1" dirty="0" smtClean="0">
                <a:solidFill>
                  <a:schemeClr val="bg1"/>
                </a:solidFill>
              </a:rPr>
              <a:t>, é que os Espíritos que realizam tais processos de domínio mental não têm boas intenções, são portanto, inferiores.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2538303"/>
            <a:ext cx="4838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DISSOCIATIVOS</a:t>
            </a:r>
          </a:p>
          <a:p>
            <a:pPr lvl="1"/>
            <a:r>
              <a:rPr lang="pt-BR" sz="3600" b="1" dirty="0">
                <a:solidFill>
                  <a:srgbClr val="FFFF00"/>
                </a:solidFill>
              </a:rPr>
              <a:t>1</a:t>
            </a:r>
            <a:r>
              <a:rPr lang="pt-BR" sz="3600" b="1" dirty="0" smtClean="0">
                <a:solidFill>
                  <a:srgbClr val="FFFF00"/>
                </a:solidFill>
              </a:rPr>
              <a:t>.2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	   Personalidade   	         	   Múltipla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(Na Visão Espírita)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95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788524" y="243510"/>
            <a:ext cx="3853199" cy="63709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FFFF00"/>
                </a:solidFill>
              </a:rPr>
              <a:t>Joanna de </a:t>
            </a:r>
            <a:r>
              <a:rPr lang="pt-BR" sz="2400" b="1" dirty="0" err="1" smtClean="0">
                <a:solidFill>
                  <a:srgbClr val="FFFF00"/>
                </a:solidFill>
              </a:rPr>
              <a:t>Ângelis</a:t>
            </a:r>
            <a:r>
              <a:rPr lang="pt-BR" sz="2400" b="1" dirty="0" smtClean="0">
                <a:solidFill>
                  <a:srgbClr val="FFFF00"/>
                </a:solidFill>
              </a:rPr>
              <a:t> no livro “Dias Gloriosos” nos fala:</a:t>
            </a:r>
          </a:p>
          <a:p>
            <a:pPr algn="just"/>
            <a:endParaRPr lang="pt-BR" sz="2400" b="1" dirty="0" smtClean="0">
              <a:solidFill>
                <a:srgbClr val="FFFF00"/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“</a:t>
            </a:r>
            <a:r>
              <a:rPr lang="pt-BR" sz="2400" b="1" i="1" dirty="0" smtClean="0">
                <a:solidFill>
                  <a:schemeClr val="bg1"/>
                </a:solidFill>
              </a:rPr>
              <a:t>Muitas das personalidades múltiplas que se apresentam nas psicopatologias, são presenças espirituais que estão interferindo na conduta dos seres humanos, necessitando de conveniente terapia capaz de despertar-lhes a consciência, demonstrando-lhes o lamentável campo em que laboram com incalculáveis prejuízos para elas mesmas...”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2526611"/>
            <a:ext cx="4838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36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DISSOCIATIVOS</a:t>
            </a:r>
          </a:p>
          <a:p>
            <a:pPr lvl="1"/>
            <a:r>
              <a:rPr lang="pt-BR" sz="3600" b="1" dirty="0">
                <a:solidFill>
                  <a:srgbClr val="FFFF00"/>
                </a:solidFill>
              </a:rPr>
              <a:t>1</a:t>
            </a:r>
            <a:r>
              <a:rPr lang="pt-BR" sz="3600" b="1" dirty="0" smtClean="0">
                <a:solidFill>
                  <a:srgbClr val="FFFF00"/>
                </a:solidFill>
              </a:rPr>
              <a:t>.2  Transtorno de 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	   Personalidade   	         	   Múltipla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(Na Visão Espírita)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905905" y="1012954"/>
            <a:ext cx="3493535" cy="48320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Os transtornos psicóticos </a:t>
            </a:r>
            <a:r>
              <a:rPr lang="pt-BR" sz="2800" b="1" dirty="0" smtClean="0">
                <a:solidFill>
                  <a:schemeClr val="bg1"/>
                </a:solidFill>
              </a:rPr>
              <a:t>caracterizam-se pela perda do juízo de realidade e prejuízo do funcionamento mental, manifestado por delírios, alucinações, confusão e prejuízo da memória.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4649" y="3845071"/>
            <a:ext cx="483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pt-BR" sz="40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4000" b="1" dirty="0" smtClean="0">
                <a:solidFill>
                  <a:srgbClr val="FFFF00"/>
                </a:solidFill>
              </a:rPr>
              <a:t>       PSICÓTICOS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5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572000" y="231597"/>
            <a:ext cx="4365938" cy="61247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FF00"/>
                </a:solidFill>
              </a:rPr>
              <a:t>Entre os quadros psicóticos encontram-se:</a:t>
            </a:r>
          </a:p>
          <a:p>
            <a:pPr algn="just"/>
            <a:endParaRPr lang="pt-BR" sz="2800" b="1" dirty="0" smtClean="0">
              <a:solidFill>
                <a:srgbClr val="FFFF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FF00"/>
                </a:solidFill>
              </a:rPr>
              <a:t>Demência </a:t>
            </a:r>
            <a:r>
              <a:rPr lang="pt-BR" sz="2800" b="1" dirty="0" smtClean="0">
                <a:solidFill>
                  <a:schemeClr val="bg1"/>
                </a:solidFill>
              </a:rPr>
              <a:t>(senil, paranoide, etc.);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FF00"/>
                </a:solidFill>
              </a:rPr>
              <a:t>psicoses alcoólicas </a:t>
            </a:r>
            <a:r>
              <a:rPr lang="pt-BR" sz="2800" b="1" dirty="0" smtClean="0">
                <a:solidFill>
                  <a:schemeClr val="bg1"/>
                </a:solidFill>
              </a:rPr>
              <a:t>(delirium tremens, demência alcoólica);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FF00"/>
                </a:solidFill>
              </a:rPr>
              <a:t>psicose por drogas </a:t>
            </a:r>
            <a:r>
              <a:rPr lang="pt-BR" sz="2800" b="1" dirty="0" smtClean="0">
                <a:solidFill>
                  <a:schemeClr val="bg1"/>
                </a:solidFill>
              </a:rPr>
              <a:t>(incluindo a síndrome de abstinência);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FF00"/>
                </a:solidFill>
              </a:rPr>
              <a:t>transtornos esquizofrênico e delirantes</a:t>
            </a:r>
            <a:r>
              <a:rPr lang="pt-BR" sz="2800" b="1" dirty="0" smtClean="0">
                <a:solidFill>
                  <a:schemeClr val="bg1"/>
                </a:solidFill>
              </a:rPr>
              <a:t> (paranoides).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62918" y="4060721"/>
            <a:ext cx="483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pt-BR" sz="4000" b="1" dirty="0" smtClean="0">
                <a:solidFill>
                  <a:srgbClr val="FFFF00"/>
                </a:solidFill>
              </a:rPr>
              <a:t>TRANSTORNOS </a:t>
            </a:r>
          </a:p>
          <a:p>
            <a:r>
              <a:rPr lang="pt-BR" sz="4000" b="1" dirty="0" smtClean="0">
                <a:solidFill>
                  <a:srgbClr val="FFFF00"/>
                </a:solidFill>
              </a:rPr>
              <a:t>       PSICÓTICOS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90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867269" y="515909"/>
            <a:ext cx="3648081" cy="532453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FF00"/>
                </a:solidFill>
              </a:rPr>
              <a:t>As psicoses representam os mais severos quadros das doenças mentais</a:t>
            </a:r>
            <a:r>
              <a:rPr lang="pt-BR" sz="2000" b="1" dirty="0" smtClean="0">
                <a:solidFill>
                  <a:schemeClr val="bg1"/>
                </a:solidFill>
              </a:rPr>
              <a:t>, com graves e profundas lesões psíquicas.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André Luiz na obra “Ação e Reação”</a:t>
            </a:r>
            <a:r>
              <a:rPr lang="pt-BR" sz="2000" b="1" dirty="0" smtClean="0">
                <a:solidFill>
                  <a:schemeClr val="bg1"/>
                </a:solidFill>
              </a:rPr>
              <a:t>, diz que isso envolve o problema do </a:t>
            </a:r>
            <a:r>
              <a:rPr lang="pt-BR" sz="2000" b="1" i="1" dirty="0" smtClean="0">
                <a:solidFill>
                  <a:srgbClr val="FFC000"/>
                </a:solidFill>
              </a:rPr>
              <a:t>“desejo-central”, </a:t>
            </a:r>
            <a:r>
              <a:rPr lang="pt-BR" sz="2000" b="1" dirty="0" smtClean="0">
                <a:solidFill>
                  <a:srgbClr val="FFFF00"/>
                </a:solidFill>
              </a:rPr>
              <a:t>que significa a tendência predominante em cada </a:t>
            </a:r>
            <a:r>
              <a:rPr lang="pt-BR" sz="2000" b="1" dirty="0" smtClean="0">
                <a:solidFill>
                  <a:srgbClr val="FFFF00"/>
                </a:solidFill>
              </a:rPr>
              <a:t>ser </a:t>
            </a:r>
            <a:r>
              <a:rPr lang="pt-BR" sz="2000" b="1" dirty="0" smtClean="0">
                <a:solidFill>
                  <a:srgbClr val="FFFF00"/>
                </a:solidFill>
              </a:rPr>
              <a:t>humano</a:t>
            </a:r>
            <a:r>
              <a:rPr lang="pt-BR" sz="2000" b="1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Através de nossos pensamentos que emitimos com mais frequência, </a:t>
            </a:r>
            <a:r>
              <a:rPr lang="pt-BR" sz="2000" b="1" dirty="0" smtClean="0">
                <a:solidFill>
                  <a:srgbClr val="FFFF00"/>
                </a:solidFill>
              </a:rPr>
              <a:t>constituímos o reflexo dominante de nossa personalidade.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48563" y="3815366"/>
            <a:ext cx="483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2.</a:t>
            </a:r>
            <a:r>
              <a:rPr lang="pt-BR" sz="4000" b="1" dirty="0" smtClean="0">
                <a:solidFill>
                  <a:srgbClr val="FF0000"/>
                </a:solidFill>
              </a:rPr>
              <a:t> </a:t>
            </a:r>
            <a:r>
              <a:rPr lang="pt-BR" sz="4000" b="1" dirty="0" smtClean="0">
                <a:solidFill>
                  <a:srgbClr val="FFFF00"/>
                </a:solidFill>
              </a:rPr>
              <a:t>Psicoses na </a:t>
            </a:r>
          </a:p>
          <a:p>
            <a:r>
              <a:rPr lang="pt-BR" sz="4000" b="1" dirty="0" smtClean="0">
                <a:solidFill>
                  <a:srgbClr val="FFFF00"/>
                </a:solidFill>
              </a:rPr>
              <a:t>    Visão Espírita</a:t>
            </a:r>
            <a:endParaRPr lang="pt-BR" sz="40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653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330173" y="122130"/>
            <a:ext cx="3648081" cy="65556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Através deste processo, cria-se o </a:t>
            </a:r>
            <a:r>
              <a:rPr lang="pt-BR" sz="2000" b="1" dirty="0" smtClean="0">
                <a:solidFill>
                  <a:srgbClr val="FFFF00"/>
                </a:solidFill>
              </a:rPr>
              <a:t>“delírio psíquico” ou a “obsessão”, </a:t>
            </a:r>
            <a:r>
              <a:rPr lang="pt-BR" sz="2000" b="1" dirty="0" smtClean="0">
                <a:solidFill>
                  <a:schemeClr val="bg1"/>
                </a:solidFill>
              </a:rPr>
              <a:t>que não passa de um estado anormal da mente, subjugada pelo excesso de suas próprias criações a pressionarem o campo sensorial, infinitamente acrescidas de influência direta ou indireta de outras mentes desencarnadas ou não, atraídas por seu próprio reflexo.”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“- Cada um é tentado exteriormente pela tentação que alimenta em si próprio.”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As psicoses são doenças da alma ou do Espírito</a:t>
            </a:r>
            <a:r>
              <a:rPr lang="pt-BR" sz="2000" b="1" dirty="0" smtClean="0">
                <a:solidFill>
                  <a:schemeClr val="bg1"/>
                </a:solidFill>
              </a:rPr>
              <a:t>, </a:t>
            </a:r>
            <a:r>
              <a:rPr lang="pt-BR" sz="2000" b="1" dirty="0" smtClean="0">
                <a:solidFill>
                  <a:srgbClr val="FFFF00"/>
                </a:solidFill>
              </a:rPr>
              <a:t>expressando os graves comprometimentos do passado, em especial na área intelectual.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45791" y="3896587"/>
            <a:ext cx="483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2. Psicoses na </a:t>
            </a:r>
          </a:p>
          <a:p>
            <a:r>
              <a:rPr lang="pt-BR" sz="4000" b="1" dirty="0" smtClean="0">
                <a:solidFill>
                  <a:srgbClr val="FFFF00"/>
                </a:solidFill>
              </a:rPr>
              <a:t>     Visão Espírita</a:t>
            </a:r>
            <a:endParaRPr lang="pt-BR" sz="40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23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867269" y="229493"/>
            <a:ext cx="3825970" cy="63094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Segundo o médico psiquiatra e </a:t>
            </a:r>
            <a:r>
              <a:rPr lang="pt-BR" sz="2000" b="1" dirty="0" smtClean="0">
                <a:solidFill>
                  <a:srgbClr val="FFFF00"/>
                </a:solidFill>
              </a:rPr>
              <a:t>psicanalista Eduardo </a:t>
            </a:r>
            <a:r>
              <a:rPr lang="pt-BR" sz="2000" b="1" dirty="0" err="1" smtClean="0">
                <a:solidFill>
                  <a:srgbClr val="FFFF00"/>
                </a:solidFill>
              </a:rPr>
              <a:t>Kalina</a:t>
            </a:r>
            <a:r>
              <a:rPr lang="pt-BR" sz="2000" b="1" dirty="0" smtClean="0">
                <a:solidFill>
                  <a:schemeClr val="bg1"/>
                </a:solidFill>
              </a:rPr>
              <a:t>, o </a:t>
            </a:r>
            <a:r>
              <a:rPr lang="pt-BR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Suicídio</a:t>
            </a:r>
            <a:r>
              <a:rPr lang="pt-BR" sz="2000" b="1" dirty="0" smtClean="0">
                <a:solidFill>
                  <a:schemeClr val="bg1"/>
                </a:solidFill>
              </a:rPr>
              <a:t>, </a:t>
            </a:r>
            <a:r>
              <a:rPr lang="pt-BR" sz="2000" b="1" dirty="0" smtClean="0">
                <a:solidFill>
                  <a:srgbClr val="FFC000"/>
                </a:solidFill>
              </a:rPr>
              <a:t>só em algumas ocasiões tem o caráter de uma escolha voluntária</a:t>
            </a:r>
            <a:r>
              <a:rPr lang="pt-BR" sz="2000" b="1" dirty="0" smtClean="0">
                <a:solidFill>
                  <a:schemeClr val="bg1"/>
                </a:solidFill>
              </a:rPr>
              <a:t>. </a:t>
            </a:r>
            <a:r>
              <a:rPr lang="pt-BR" sz="2000" b="1" i="1" dirty="0" smtClean="0">
                <a:solidFill>
                  <a:srgbClr val="FFFF00"/>
                </a:solidFill>
              </a:rPr>
              <a:t>“Geralmente, mais que uma opção, se revela como uma conduta psicótica, como um gesto alienado que absorve, por assim dizer, a personalidade inteira de quem o realiza.”</a:t>
            </a:r>
          </a:p>
          <a:p>
            <a:pPr algn="ctr"/>
            <a:endParaRPr lang="pt-BR" sz="2000" b="1" i="1" dirty="0" smtClean="0">
              <a:solidFill>
                <a:srgbClr val="FFFF00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Segundo este médico:</a:t>
            </a:r>
          </a:p>
          <a:p>
            <a:pPr algn="ctr"/>
            <a:r>
              <a:rPr lang="pt-BR" sz="2000" b="1" i="1" dirty="0" smtClean="0">
                <a:solidFill>
                  <a:srgbClr val="FFFF00"/>
                </a:solidFill>
              </a:rPr>
              <a:t>“O Eu do suicida inicia muito cedo sua luta contra as fantasias tanáticas. À medida em que transcorre o tempo, suas forças vão atenuando, e a influência da área psicótica da personalidade – na qual se nutre o impulso suicida – é cada vez maior.”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32653" y="3703404"/>
            <a:ext cx="483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2.1 O Suicídio como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Conduta Psicótica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36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233582" y="458956"/>
            <a:ext cx="3648081" cy="59400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Segundo a Doutrina Espírita, o Espírito traz do passado todo o acervo conquistado</a:t>
            </a:r>
            <a:r>
              <a:rPr lang="pt-BR" sz="2000" b="1" dirty="0" smtClean="0">
                <a:solidFill>
                  <a:schemeClr val="bg1"/>
                </a:solidFill>
              </a:rPr>
              <a:t>. Se em reencarnações anteriores ele foi um suicida, poderá ocorrer que a ideia suicida reapareça na reencarnação seguinte, pois esse estado mental impregna fortemente o psiquismo da criatura. A tendência a realizar novamente o suicídio aparece, pois as sequelas que o ato acarreta são marcantes levando a pessoa, diante de revezes da vida, a cultivar a mesma ideia e até consumando-a. </a:t>
            </a:r>
            <a:r>
              <a:rPr lang="pt-BR" sz="2000" b="1" dirty="0" smtClean="0">
                <a:solidFill>
                  <a:srgbClr val="FFFF00"/>
                </a:solidFill>
              </a:rPr>
              <a:t>Seria então uma compulsão para o suicídio, o que denota o conteúdo psicótico.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677646"/>
            <a:ext cx="483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2.1 O Suicídio como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Conduta Psicótica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1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233582" y="274290"/>
            <a:ext cx="3648081" cy="63094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IMPORTANTE</a:t>
            </a:r>
          </a:p>
          <a:p>
            <a:pPr algn="ctr"/>
            <a:endParaRPr lang="pt-BR" sz="2000" b="1" dirty="0">
              <a:solidFill>
                <a:schemeClr val="bg1"/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Todavia, isto não significa que o Espírito venha preparado ou destinado ao suicídio. A Lei Divina sempre possibilita aos seres humanos o seu crescimento, o progresso espiritual. </a:t>
            </a:r>
            <a:r>
              <a:rPr lang="pt-BR" sz="2400" b="1" dirty="0" smtClean="0">
                <a:solidFill>
                  <a:srgbClr val="FFFF00"/>
                </a:solidFill>
              </a:rPr>
              <a:t>Assim, a tendência para o suicídio ocorre por não ter ainda, o indivíduo que a apresenta, conseguido superar as fraquezas morais que prevalecem em seu mundo íntimo.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767798"/>
            <a:ext cx="483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2.1 O Suicídio como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Conduta Psicótica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22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790941" y="305068"/>
            <a:ext cx="4221890" cy="6247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Ocorre após o parto e se caracteriza por delírios e depressão grave</a:t>
            </a:r>
            <a:r>
              <a:rPr lang="pt-BR" sz="2000" b="1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Os estudos apontam para um possível conflito da mulher sobre sua experiência de vir a ser mãe. </a:t>
            </a: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Pode ter sido uma gravidez não desejada, e outras causas como um relacionamento conjugal difícil.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Os sintomas, em geral, surgem por volta do 3º dia pós-parto</a:t>
            </a:r>
            <a:r>
              <a:rPr lang="pt-BR" sz="2000" b="1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endParaRPr lang="pt-BR" sz="2000" b="1" dirty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Incluem insônia, inquietação, fadiga, crises de choro, seguidas de preocupações obsessivas com a saúde do bebê  e o fato de não o amar. 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Em alguns casos de querer ferir o bebê, a si mesma ou ambos.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31911" y="4025375"/>
            <a:ext cx="483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2.2 Psicose Pós Parto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34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043966" y="333231"/>
            <a:ext cx="4932606" cy="144655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“Segundo o psicólogo americano Rollo May, a enfermidade mental consiste numa </a:t>
            </a:r>
            <a:r>
              <a:rPr lang="pt-BR" b="1" i="1" dirty="0" smtClean="0">
                <a:solidFill>
                  <a:srgbClr val="FFFF00"/>
                </a:solidFill>
              </a:rPr>
              <a:t>dissociação</a:t>
            </a:r>
            <a:r>
              <a:rPr lang="pt-BR" b="1" i="1" dirty="0" smtClean="0">
                <a:solidFill>
                  <a:schemeClr val="bg1"/>
                </a:solidFill>
              </a:rPr>
              <a:t> da mente do paciente e dos conflitos psicológicos daí resultantes.” </a:t>
            </a:r>
          </a:p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Rollo May– </a:t>
            </a:r>
            <a:r>
              <a:rPr lang="pt-BR" sz="1600" dirty="0">
                <a:solidFill>
                  <a:schemeClr val="bg1"/>
                </a:solidFill>
              </a:rPr>
              <a:t>“</a:t>
            </a:r>
            <a:r>
              <a:rPr lang="pt-BR" sz="1600" i="1" dirty="0">
                <a:solidFill>
                  <a:schemeClr val="bg1"/>
                </a:solidFill>
              </a:rPr>
              <a:t>A Arte do Aconselhamento Psicológico”</a:t>
            </a:r>
            <a:endParaRPr lang="pt-BR" sz="1600" i="1" dirty="0" smtClean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053200" y="2094908"/>
            <a:ext cx="4939330" cy="200054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“Entendemos por </a:t>
            </a:r>
            <a:r>
              <a:rPr lang="pt-BR" b="1" i="1" dirty="0" smtClean="0">
                <a:solidFill>
                  <a:srgbClr val="FFFF00"/>
                </a:solidFill>
              </a:rPr>
              <a:t>dissociação</a:t>
            </a:r>
            <a:r>
              <a:rPr lang="pt-BR" b="1" i="1" dirty="0" smtClean="0">
                <a:solidFill>
                  <a:schemeClr val="bg1"/>
                </a:solidFill>
              </a:rPr>
              <a:t> ou automatismo o fato de uma área mais ou menos extensa do cérebro agir desvinculada da consciência normal.</a:t>
            </a:r>
          </a:p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Um estado em que o indivíduo realiza atos sem a intervenção de vontade consciente, ou seja, sem consciência de os fazer.”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</a:rPr>
              <a:t>Jayme </a:t>
            </a:r>
            <a:r>
              <a:rPr lang="pt-BR" sz="1600" b="1" dirty="0" err="1">
                <a:solidFill>
                  <a:schemeClr val="bg1"/>
                </a:solidFill>
              </a:rPr>
              <a:t>Cerviño</a:t>
            </a:r>
            <a:r>
              <a:rPr lang="pt-BR" sz="1600" b="1" dirty="0">
                <a:solidFill>
                  <a:schemeClr val="bg1"/>
                </a:solidFill>
              </a:rPr>
              <a:t> – </a:t>
            </a:r>
            <a:r>
              <a:rPr lang="pt-BR" sz="1600" i="1" dirty="0">
                <a:solidFill>
                  <a:schemeClr val="bg1"/>
                </a:solidFill>
              </a:rPr>
              <a:t>Além do </a:t>
            </a:r>
            <a:r>
              <a:rPr lang="pt-BR" sz="1600" i="1" dirty="0" smtClean="0">
                <a:solidFill>
                  <a:schemeClr val="bg1"/>
                </a:solidFill>
              </a:rPr>
              <a:t>Inconsciente</a:t>
            </a:r>
            <a:endParaRPr lang="pt-BR" i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15155" y="3572495"/>
            <a:ext cx="32006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00B0F0"/>
                </a:solidFill>
              </a:rPr>
              <a:t>DEFININDO OS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MENTAIS</a:t>
            </a:r>
            <a:endParaRPr lang="pt-BR" sz="3600" b="1" dirty="0">
              <a:solidFill>
                <a:srgbClr val="00B0F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</a:t>
            </a:fld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037242" y="4410583"/>
            <a:ext cx="4939330" cy="172354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Nas perturbações mentais     </a:t>
            </a:r>
          </a:p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  “o que, na verdade, acontece é uma </a:t>
            </a:r>
            <a:r>
              <a:rPr lang="pt-BR" b="1" i="1" dirty="0" smtClean="0">
                <a:solidFill>
                  <a:srgbClr val="FFFF00"/>
                </a:solidFill>
              </a:rPr>
              <a:t>irrupção anormal da atividade regular do inconsciente para a consciência</a:t>
            </a:r>
            <a:r>
              <a:rPr lang="pt-BR" b="1" i="1" dirty="0" smtClean="0">
                <a:solidFill>
                  <a:schemeClr val="bg1"/>
                </a:solidFill>
              </a:rPr>
              <a:t>, perturbando assim o ajustamento do indivíduo ao meio.”</a:t>
            </a:r>
          </a:p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Jung –</a:t>
            </a:r>
            <a:r>
              <a:rPr lang="pt-BR" sz="1600" i="1" dirty="0" smtClean="0">
                <a:solidFill>
                  <a:schemeClr val="bg1"/>
                </a:solidFill>
              </a:rPr>
              <a:t>Psicogênese das Doenças Mentais</a:t>
            </a:r>
          </a:p>
        </p:txBody>
      </p:sp>
    </p:spTree>
    <p:extLst>
      <p:ext uri="{BB962C8B-B14F-4D97-AF65-F5344CB8AC3E}">
        <p14:creationId xmlns:p14="http://schemas.microsoft.com/office/powerpoint/2010/main" val="23542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042814" y="587516"/>
            <a:ext cx="3472536" cy="563231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Segundo a Doutrina Espírita, a psicose pós-parto denota um profundo envolvimento do passado entre mãe e o filho recém-nascido</a:t>
            </a:r>
            <a:r>
              <a:rPr lang="pt-BR" sz="2400" b="1" dirty="0" smtClean="0">
                <a:solidFill>
                  <a:schemeClr val="bg1"/>
                </a:solidFill>
              </a:rPr>
              <a:t>, ressumando emoções desiquilibradas, sentimentos negativos perturbadores, cujas raízes estão em reencarnações anteriores, hoje desaguando em estados mórbidos, patológicos.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4017" y="3832193"/>
            <a:ext cx="483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2.2 Psicose Pós Parto</a:t>
            </a:r>
          </a:p>
          <a:p>
            <a:r>
              <a:rPr lang="pt-BR" sz="3600" b="1" dirty="0" smtClean="0">
                <a:solidFill>
                  <a:srgbClr val="FFFF00"/>
                </a:solidFill>
              </a:rPr>
              <a:t>       na Visão Espírita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04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378817" y="170042"/>
            <a:ext cx="4597758" cy="65248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rgbClr val="FFFF00"/>
                </a:solidFill>
              </a:rPr>
              <a:t>“A esquizofrenia é considerada como a mais devastadora das doenças mentais</a:t>
            </a:r>
            <a:r>
              <a:rPr lang="pt-BR" sz="2200" b="1" dirty="0">
                <a:solidFill>
                  <a:srgbClr val="FFFF00"/>
                </a:solidFill>
              </a:rPr>
              <a:t>.</a:t>
            </a:r>
            <a:r>
              <a:rPr lang="pt-BR" sz="2200" b="1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endParaRPr lang="pt-BR" sz="2200" b="1" dirty="0" smtClean="0">
              <a:solidFill>
                <a:srgbClr val="FFFF00"/>
              </a:solidFill>
            </a:endParaRPr>
          </a:p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Uma das características marcante desta doença é a </a:t>
            </a:r>
            <a:r>
              <a:rPr lang="pt-BR" sz="2200" b="1" dirty="0" smtClean="0">
                <a:solidFill>
                  <a:srgbClr val="FFFF00"/>
                </a:solidFill>
              </a:rPr>
              <a:t>desagregação </a:t>
            </a:r>
            <a:r>
              <a:rPr lang="pt-BR" sz="2200" b="1" dirty="0">
                <a:solidFill>
                  <a:srgbClr val="FFFF00"/>
                </a:solidFill>
              </a:rPr>
              <a:t>do pensamento</a:t>
            </a:r>
            <a:r>
              <a:rPr lang="pt-BR" sz="2200" b="1" dirty="0">
                <a:solidFill>
                  <a:schemeClr val="bg1"/>
                </a:solidFill>
              </a:rPr>
              <a:t>:  dificuldade de atenção, de memória, agitação, falta de controle dos </a:t>
            </a:r>
            <a:r>
              <a:rPr lang="pt-BR" sz="2200" b="1" dirty="0" smtClean="0">
                <a:solidFill>
                  <a:schemeClr val="bg1"/>
                </a:solidFill>
              </a:rPr>
              <a:t>impulsos. </a:t>
            </a:r>
          </a:p>
          <a:p>
            <a:pPr algn="ctr"/>
            <a:endParaRPr lang="pt-BR" sz="2200" b="1" dirty="0">
              <a:solidFill>
                <a:schemeClr val="bg1"/>
              </a:solidFill>
            </a:endParaRPr>
          </a:p>
          <a:p>
            <a:pPr algn="ctr"/>
            <a:r>
              <a:rPr lang="pt-BR" sz="2200" b="1" dirty="0">
                <a:solidFill>
                  <a:srgbClr val="FFFF00"/>
                </a:solidFill>
              </a:rPr>
              <a:t>Aproximadamente 50% de todos os pacientes com esquizofrenia tenta o suicídio, e 10% tem sucesso</a:t>
            </a:r>
            <a:r>
              <a:rPr lang="pt-BR" sz="2200" b="1" dirty="0">
                <a:solidFill>
                  <a:schemeClr val="bg1"/>
                </a:solidFill>
              </a:rPr>
              <a:t>. </a:t>
            </a:r>
          </a:p>
          <a:p>
            <a:pPr algn="ctr"/>
            <a:endParaRPr lang="pt-BR" sz="2200" b="1" dirty="0">
              <a:solidFill>
                <a:schemeClr val="bg1"/>
              </a:solidFill>
            </a:endParaRPr>
          </a:p>
          <a:p>
            <a:pPr algn="ctr"/>
            <a:r>
              <a:rPr lang="pt-BR" sz="2200" b="1" dirty="0">
                <a:solidFill>
                  <a:schemeClr val="bg1"/>
                </a:solidFill>
              </a:rPr>
              <a:t>O que leva a isto é a sensação de vazio absoluto, a depressão, o desejo de escapar à tortura mental e por ouvir vozes que ordenam que o paciente se mate</a:t>
            </a:r>
            <a:r>
              <a:rPr lang="pt-BR" sz="22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83334" y="3428999"/>
            <a:ext cx="483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2.3 Esquizofrenia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41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80453" y="4340368"/>
            <a:ext cx="36856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Z.R, moça de 26 anos: alguém 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vigiava e torturava com alfinetes.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P.R, rapaz de 19 anos: perseguição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 por uma famosa rede de TV.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93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318735" y="-5417"/>
            <a:ext cx="4825265" cy="68634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Manoel </a:t>
            </a:r>
            <a:r>
              <a:rPr lang="pt-BR" sz="2000" b="1" dirty="0" err="1" smtClean="0">
                <a:solidFill>
                  <a:srgbClr val="FFFF00"/>
                </a:solidFill>
              </a:rPr>
              <a:t>Philomeno</a:t>
            </a:r>
            <a:r>
              <a:rPr lang="pt-BR" sz="2000" b="1" dirty="0" smtClean="0">
                <a:solidFill>
                  <a:srgbClr val="FFFF00"/>
                </a:solidFill>
              </a:rPr>
              <a:t> de Miranda no livro “Loucura e Obsessão” </a:t>
            </a:r>
            <a:r>
              <a:rPr lang="pt-BR" sz="2000" b="1" dirty="0" smtClean="0">
                <a:solidFill>
                  <a:schemeClr val="bg1"/>
                </a:solidFill>
              </a:rPr>
              <a:t>apresenta a palavra esclarecedora do </a:t>
            </a:r>
            <a:r>
              <a:rPr lang="pt-BR" sz="2000" b="1" dirty="0" smtClean="0">
                <a:solidFill>
                  <a:srgbClr val="FFC000"/>
                </a:solidFill>
              </a:rPr>
              <a:t>Benfeitor Espiritual Dr. Bezerra de Menezes:</a:t>
            </a:r>
          </a:p>
          <a:p>
            <a:pPr algn="ctr"/>
            <a:endParaRPr lang="pt-BR" sz="2000" b="1" i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i="1" dirty="0" smtClean="0">
                <a:solidFill>
                  <a:schemeClr val="bg1"/>
                </a:solidFill>
              </a:rPr>
              <a:t>“Como sabemos, a </a:t>
            </a:r>
            <a:r>
              <a:rPr lang="pt-BR" sz="2000" b="1" i="1" dirty="0" smtClean="0">
                <a:solidFill>
                  <a:srgbClr val="FFFF00"/>
                </a:solidFill>
              </a:rPr>
              <a:t>esquizofrenia</a:t>
            </a:r>
            <a:r>
              <a:rPr lang="pt-BR" sz="2000" b="1" i="1" dirty="0" smtClean="0">
                <a:solidFill>
                  <a:schemeClr val="bg1"/>
                </a:solidFill>
              </a:rPr>
              <a:t> é enfermidade muito complexa, nos estudos da saúde mental(...). No entanto, há muito campo a desbravar, em razão de suas origens profundas se encontrarem ínsitas no Espírito que delinque. A consciência individual, representando, de algum modo, a Cósmica, não se poupa, quando se descobre em delito, após a liberação da forma física, engendrando mecanismos de auto reparação ou que lhe são impostos pelos sofrimentos advindos da estância do além-túmulo”</a:t>
            </a:r>
          </a:p>
          <a:p>
            <a:pPr algn="ctr"/>
            <a:r>
              <a:rPr lang="pt-BR" sz="2000" b="1" i="1" dirty="0">
                <a:solidFill>
                  <a:schemeClr val="bg1"/>
                </a:solidFill>
              </a:rPr>
              <a:t>“Noutras vezes, desejando fugir à sanha dos inimigos, o Espírito busca o corpo como um refúgio, no qual se esconde, bloqueando os centros da lucidez e da afetividade</a:t>
            </a:r>
            <a:r>
              <a:rPr lang="pt-BR" sz="2000" b="1" i="1" dirty="0" smtClean="0">
                <a:solidFill>
                  <a:schemeClr val="bg1"/>
                </a:solidFill>
              </a:rPr>
              <a:t>.”</a:t>
            </a:r>
            <a:endParaRPr lang="pt-BR" sz="2000" b="1" dirty="0" smtClean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664767"/>
            <a:ext cx="483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</a:rPr>
              <a:t>2.3   Esquizofrenia na     	Visão Espírita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79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910624" y="2674946"/>
            <a:ext cx="6233376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TRANSTORNOS NEURÓTICOS</a:t>
            </a:r>
          </a:p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(Mente)</a:t>
            </a:r>
          </a:p>
          <a:p>
            <a:pPr algn="ctr"/>
            <a:endParaRPr lang="pt-BR" sz="2800" b="1" dirty="0" smtClean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43</a:t>
            </a:fld>
            <a:endParaRPr lang="pt-BR"/>
          </a:p>
        </p:txBody>
      </p:sp>
      <p:pic>
        <p:nvPicPr>
          <p:cNvPr id="8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27" y="2674946"/>
            <a:ext cx="2254474" cy="15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59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344733" y="212587"/>
            <a:ext cx="3799268" cy="594008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 smtClean="0">
                <a:solidFill>
                  <a:schemeClr val="bg1"/>
                </a:solidFill>
              </a:rPr>
              <a:t>Mas, o que é ansiedade? Por que a ansiedade é tão comum nas pessoas, na época atual?</a:t>
            </a:r>
            <a:endParaRPr lang="pt-BR" sz="2000" b="1" i="1" dirty="0">
              <a:solidFill>
                <a:schemeClr val="bg1"/>
              </a:solidFill>
            </a:endParaRPr>
          </a:p>
          <a:p>
            <a:pPr algn="ctr"/>
            <a:endParaRPr lang="pt-BR" sz="2000" b="1" i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A complexidade da vida moderna, a competitividade, as pressões, os desafios que são impostos, as frequentes e rápidas mudanças, a perda de valores familiares e religiosos, o </a:t>
            </a:r>
            <a:r>
              <a:rPr lang="pt-BR" sz="2000" b="1" dirty="0">
                <a:solidFill>
                  <a:schemeClr val="bg1"/>
                </a:solidFill>
              </a:rPr>
              <a:t>medo à violência, </a:t>
            </a:r>
            <a:r>
              <a:rPr lang="pt-BR" sz="2000" b="1" dirty="0" smtClean="0">
                <a:solidFill>
                  <a:schemeClr val="bg1"/>
                </a:solidFill>
              </a:rPr>
              <a:t>à </a:t>
            </a:r>
            <a:r>
              <a:rPr lang="pt-BR" sz="2000" b="1" dirty="0">
                <a:solidFill>
                  <a:schemeClr val="bg1"/>
                </a:solidFill>
              </a:rPr>
              <a:t>acidentes e tudo o que a vida moderna traz no seu bojo, em seus aspectos mais negativos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t-BR" sz="2000" dirty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 E os conflitos daí resultantes geram constantes estados de ansiedade, que nem sempre são resolvidos ou administrados positivamente.</a:t>
            </a:r>
            <a:endParaRPr lang="pt-BR" sz="2000" dirty="0" smtClean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737081"/>
            <a:ext cx="43869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00B050"/>
                </a:solidFill>
              </a:rPr>
              <a:t>TRANSTORNOS </a:t>
            </a:r>
          </a:p>
          <a:p>
            <a:r>
              <a:rPr lang="pt-BR" sz="4000" b="1" dirty="0">
                <a:solidFill>
                  <a:srgbClr val="00B050"/>
                </a:solidFill>
              </a:rPr>
              <a:t> </a:t>
            </a:r>
            <a:r>
              <a:rPr lang="pt-BR" sz="4000" b="1" dirty="0" smtClean="0">
                <a:solidFill>
                  <a:srgbClr val="00B050"/>
                </a:solidFill>
              </a:rPr>
              <a:t>      DE ANSIEDADE</a:t>
            </a:r>
            <a:endParaRPr lang="pt-BR" sz="40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7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331855" y="202341"/>
            <a:ext cx="3812146" cy="61863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A ansiedade é uma sensação difusa, desagradável, de apreensão, “que pode ser acompanhada por uma ou mais sensações corporais – por exemplo, uma sensação de vazio na boca do estômago, aperto do tórax, batimentos cardíacos acelerados, sudorese, cefaleia ou súbita necessidade de evacuar. Inquietação ou desejo de movimentar-se também são comuns.”</a:t>
            </a:r>
          </a:p>
          <a:p>
            <a:pPr algn="ctr"/>
            <a:endParaRPr lang="pt-BR" sz="2200" b="1" dirty="0">
              <a:solidFill>
                <a:schemeClr val="bg1"/>
              </a:solidFill>
            </a:endParaRPr>
          </a:p>
          <a:p>
            <a:pPr algn="ctr"/>
            <a:r>
              <a:rPr lang="pt-BR" sz="2200" b="1" dirty="0" smtClean="0">
                <a:solidFill>
                  <a:srgbClr val="92D050"/>
                </a:solidFill>
              </a:rPr>
              <a:t>É importante ressaltar que existe a ansiedade normal e a patológica.</a:t>
            </a:r>
            <a:endParaRPr lang="pt-BR" sz="2200" dirty="0" smtClean="0">
              <a:solidFill>
                <a:srgbClr val="92D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634050"/>
            <a:ext cx="43869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sz="4000" b="1" dirty="0" smtClean="0">
                <a:solidFill>
                  <a:srgbClr val="00B050"/>
                </a:solidFill>
              </a:rPr>
              <a:t>TRANSTORNOS </a:t>
            </a:r>
          </a:p>
          <a:p>
            <a:r>
              <a:rPr lang="pt-BR" sz="4000" b="1" dirty="0">
                <a:solidFill>
                  <a:srgbClr val="00B050"/>
                </a:solidFill>
              </a:rPr>
              <a:t> </a:t>
            </a:r>
            <a:r>
              <a:rPr lang="pt-BR" sz="4000" b="1" dirty="0" smtClean="0">
                <a:solidFill>
                  <a:srgbClr val="00B050"/>
                </a:solidFill>
              </a:rPr>
              <a:t>      DE ANSIEDADE</a:t>
            </a:r>
            <a:endParaRPr lang="pt-BR" sz="40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9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726547" y="196613"/>
            <a:ext cx="4082604" cy="65248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rgbClr val="92D050"/>
                </a:solidFill>
              </a:rPr>
              <a:t>A ansiedade normal </a:t>
            </a:r>
            <a:r>
              <a:rPr lang="pt-BR" sz="2200" b="1" dirty="0" smtClean="0">
                <a:solidFill>
                  <a:schemeClr val="bg1"/>
                </a:solidFill>
              </a:rPr>
              <a:t>expressa uma inquietude interior, uma expectativa ou uma grande preocupação comuns a todas as pessoas.</a:t>
            </a:r>
          </a:p>
          <a:p>
            <a:pPr algn="ctr"/>
            <a:endParaRPr lang="pt-BR" sz="22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A ansiedade tem importante função como estado de alerta, um sinal para preservação da vida diante de ameaças à integridade pessoal. </a:t>
            </a:r>
          </a:p>
          <a:p>
            <a:pPr algn="ctr"/>
            <a:endParaRPr lang="pt-BR" sz="22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200" b="1" dirty="0" smtClean="0">
                <a:solidFill>
                  <a:srgbClr val="92D050"/>
                </a:solidFill>
              </a:rPr>
              <a:t>O estado de ansiedade diante destas situações é a resposta orgânica e psicológica para assumir as ações necessárias para evitar a ameaça ou pelo menos, atenuar suas consequências.</a:t>
            </a:r>
            <a:endParaRPr lang="pt-BR" sz="2200" dirty="0" smtClean="0">
              <a:solidFill>
                <a:srgbClr val="92D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659807"/>
            <a:ext cx="363529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rgbClr val="00B050"/>
                </a:solidFill>
              </a:rPr>
              <a:t>1.1</a:t>
            </a:r>
            <a:r>
              <a:rPr lang="pt-BR" sz="4000" b="1" dirty="0" smtClean="0">
                <a:solidFill>
                  <a:srgbClr val="FF0000"/>
                </a:solidFill>
              </a:rPr>
              <a:t> </a:t>
            </a:r>
            <a:r>
              <a:rPr lang="pt-BR" sz="3200" b="1" dirty="0" smtClean="0">
                <a:solidFill>
                  <a:srgbClr val="00B050"/>
                </a:solidFill>
              </a:rPr>
              <a:t>TRANSTORNOS 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DE ANSIEDADE 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NORMAL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05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282753" y="372073"/>
            <a:ext cx="3232597" cy="61863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rgbClr val="92D050"/>
                </a:solidFill>
              </a:rPr>
              <a:t>A ansiedade normal não é desproporcional à ameaça objetiva</a:t>
            </a:r>
            <a:r>
              <a:rPr lang="pt-BR" sz="22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t-BR" sz="22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Não envolve repressão ou outros mecanismos de conflito intrapsíquico; </a:t>
            </a:r>
          </a:p>
          <a:p>
            <a:pPr algn="ctr"/>
            <a:endParaRPr lang="pt-BR" sz="22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Não requer mecanismos neuróticos de defesa para seu controle; </a:t>
            </a:r>
          </a:p>
          <a:p>
            <a:pPr algn="ctr"/>
            <a:endParaRPr lang="pt-BR" sz="22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200" b="1" dirty="0" smtClean="0">
                <a:solidFill>
                  <a:srgbClr val="92D050"/>
                </a:solidFill>
              </a:rPr>
              <a:t>Pode ser enfrentada construtivamente ao nível de percepção consciente ou pode ser aliviada se a situação objetiva for alterada.</a:t>
            </a:r>
            <a:endParaRPr lang="pt-BR" sz="2200" dirty="0" smtClean="0">
              <a:solidFill>
                <a:srgbClr val="92D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672686"/>
            <a:ext cx="3643946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rgbClr val="00B050"/>
                </a:solidFill>
              </a:rPr>
              <a:t>1.1 </a:t>
            </a:r>
            <a:r>
              <a:rPr lang="pt-BR" sz="3200" b="1" dirty="0" smtClean="0">
                <a:solidFill>
                  <a:srgbClr val="00B050"/>
                </a:solidFill>
              </a:rPr>
              <a:t>TRANSTORNOS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 DE ANSIEDADE 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 NORMAL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75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520485" y="202341"/>
            <a:ext cx="4623516" cy="66171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92D050"/>
                </a:solidFill>
              </a:rPr>
              <a:t>A ansiedade patológica </a:t>
            </a:r>
            <a:r>
              <a:rPr lang="pt-BR" sz="2000" b="1" dirty="0" smtClean="0">
                <a:solidFill>
                  <a:schemeClr val="bg1"/>
                </a:solidFill>
              </a:rPr>
              <a:t>é o reverso da definição de normal. 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92D050"/>
                </a:solidFill>
              </a:rPr>
              <a:t>É uma reação desproporcional ao perigo objetivo;</a:t>
            </a:r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92D050"/>
                </a:solidFill>
              </a:rPr>
              <a:t>Envolve repressão, dissociação e outras formas de conflito intrapsíquico; </a:t>
            </a:r>
          </a:p>
          <a:p>
            <a:pPr algn="ctr"/>
            <a:endParaRPr lang="pt-BR" sz="2000" b="1" dirty="0" smtClean="0">
              <a:solidFill>
                <a:srgbClr val="92D050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92D050"/>
                </a:solidFill>
              </a:rPr>
              <a:t>É controlada mediante várias formas de supressão de atividade e consciência,</a:t>
            </a:r>
            <a:r>
              <a:rPr lang="pt-BR" sz="2000" b="1" dirty="0" smtClean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rgbClr val="92D050"/>
                </a:solidFill>
              </a:rPr>
              <a:t>e os diversos mecanismos neuróticos de defesa.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Quando a ansiedade eleva-se acima </a:t>
            </a:r>
            <a:r>
              <a:rPr lang="pt-BR" sz="2000" b="1" dirty="0" smtClean="0">
                <a:solidFill>
                  <a:schemeClr val="bg1"/>
                </a:solidFill>
              </a:rPr>
              <a:t>de </a:t>
            </a:r>
            <a:r>
              <a:rPr lang="pt-BR" sz="2000" b="1" dirty="0">
                <a:solidFill>
                  <a:schemeClr val="bg1"/>
                </a:solidFill>
              </a:rPr>
              <a:t>sua função </a:t>
            </a:r>
            <a:r>
              <a:rPr lang="pt-BR" sz="2000" b="1" dirty="0" smtClean="0">
                <a:solidFill>
                  <a:schemeClr val="bg1"/>
                </a:solidFill>
              </a:rPr>
              <a:t>de alerta, </a:t>
            </a:r>
            <a:r>
              <a:rPr lang="pt-BR" sz="2000" b="1" dirty="0">
                <a:solidFill>
                  <a:schemeClr val="bg1"/>
                </a:solidFill>
              </a:rPr>
              <a:t>temos a </a:t>
            </a:r>
            <a:r>
              <a:rPr lang="pt-BR" sz="2000" b="1" dirty="0">
                <a:solidFill>
                  <a:srgbClr val="92D050"/>
                </a:solidFill>
              </a:rPr>
              <a:t>ansiedade patológica</a:t>
            </a:r>
            <a:r>
              <a:rPr lang="pt-BR" sz="2000" b="1" dirty="0">
                <a:solidFill>
                  <a:schemeClr val="bg1"/>
                </a:solidFill>
              </a:rPr>
              <a:t>, podendo expressar-se, neste caso, como </a:t>
            </a:r>
            <a:r>
              <a:rPr lang="pt-BR" sz="2000" b="1" dirty="0" smtClean="0">
                <a:solidFill>
                  <a:schemeClr val="bg1"/>
                </a:solidFill>
              </a:rPr>
              <a:t>uma</a:t>
            </a:r>
          </a:p>
          <a:p>
            <a:pPr algn="ctr"/>
            <a:endParaRPr lang="pt-BR" sz="2000" b="1" dirty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rgbClr val="92D050"/>
                </a:solidFill>
              </a:rPr>
              <a:t>“</a:t>
            </a:r>
            <a:r>
              <a:rPr lang="pt-BR" sz="2400" b="1" dirty="0" smtClean="0">
                <a:solidFill>
                  <a:srgbClr val="92D050"/>
                </a:solidFill>
              </a:rPr>
              <a:t>Crise </a:t>
            </a:r>
            <a:r>
              <a:rPr lang="pt-BR" sz="2400" b="1" dirty="0">
                <a:solidFill>
                  <a:srgbClr val="92D050"/>
                </a:solidFill>
              </a:rPr>
              <a:t>de </a:t>
            </a:r>
            <a:r>
              <a:rPr lang="pt-BR" sz="2400" b="1" dirty="0" smtClean="0">
                <a:solidFill>
                  <a:srgbClr val="92D050"/>
                </a:solidFill>
              </a:rPr>
              <a:t>pânico”.</a:t>
            </a:r>
            <a:endParaRPr lang="pt-BR" sz="2000" dirty="0">
              <a:solidFill>
                <a:schemeClr val="bg1"/>
              </a:solidFill>
            </a:endParaRP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06062" y="3634050"/>
            <a:ext cx="373692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</a:rPr>
              <a:t>1.2 TRANSTORNOS 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DE ANSIEDADE    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PATOLÓGICA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 (NEUROSE)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02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301542" y="372073"/>
            <a:ext cx="4752306" cy="584775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1"/>
                </a:solidFill>
              </a:rPr>
              <a:t>Entre os transtornos de ansiedade patológica incluem-se</a:t>
            </a:r>
            <a:r>
              <a:rPr lang="pt-BR" sz="2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endParaRPr lang="pt-BR" sz="22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>
                <a:solidFill>
                  <a:schemeClr val="bg1"/>
                </a:solidFill>
              </a:rPr>
              <a:t>Transtorno </a:t>
            </a:r>
            <a:r>
              <a:rPr lang="pt-BR" sz="2200" b="1" dirty="0" smtClean="0">
                <a:solidFill>
                  <a:schemeClr val="bg1"/>
                </a:solidFill>
              </a:rPr>
              <a:t>obsessivo-compulsivo(TOC);</a:t>
            </a:r>
            <a:endParaRPr lang="pt-BR" sz="22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chemeClr val="bg1"/>
                </a:solidFill>
              </a:rPr>
              <a:t>Transtorno </a:t>
            </a:r>
            <a:r>
              <a:rPr lang="pt-BR" sz="2200" b="1" dirty="0">
                <a:solidFill>
                  <a:schemeClr val="bg1"/>
                </a:solidFill>
              </a:rPr>
              <a:t>de pânico com </a:t>
            </a:r>
            <a:r>
              <a:rPr lang="pt-BR" sz="2200" b="1" dirty="0" err="1" smtClean="0">
                <a:solidFill>
                  <a:schemeClr val="bg1"/>
                </a:solidFill>
              </a:rPr>
              <a:t>agorafobia</a:t>
            </a:r>
            <a:r>
              <a:rPr lang="pt-BR" sz="2200" b="1" dirty="0" smtClean="0">
                <a:solidFill>
                  <a:schemeClr val="bg1"/>
                </a:solidFill>
              </a:rPr>
              <a:t>;</a:t>
            </a:r>
            <a:endParaRPr lang="pt-BR" sz="22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chemeClr val="bg1"/>
                </a:solidFill>
              </a:rPr>
              <a:t>Transtorno </a:t>
            </a:r>
            <a:r>
              <a:rPr lang="pt-BR" sz="2200" b="1" dirty="0">
                <a:solidFill>
                  <a:schemeClr val="bg1"/>
                </a:solidFill>
              </a:rPr>
              <a:t>de estresse pós-traumático</a:t>
            </a:r>
            <a:r>
              <a:rPr lang="pt-BR" sz="2200" b="1" dirty="0" smtClean="0">
                <a:solidFill>
                  <a:schemeClr val="bg1"/>
                </a:solidFill>
              </a:rPr>
              <a:t>.</a:t>
            </a:r>
          </a:p>
          <a:p>
            <a:endParaRPr lang="pt-BR" sz="2200" b="1" dirty="0" smtClean="0">
              <a:solidFill>
                <a:schemeClr val="bg1"/>
              </a:solidFill>
            </a:endParaRPr>
          </a:p>
          <a:p>
            <a:r>
              <a:rPr lang="pt-BR" sz="2200" b="1" dirty="0" smtClean="0">
                <a:solidFill>
                  <a:schemeClr val="bg1"/>
                </a:solidFill>
              </a:rPr>
              <a:t>Segundo Jorge Andréa, </a:t>
            </a:r>
            <a:r>
              <a:rPr lang="pt-BR" sz="2200" b="1" dirty="0" smtClean="0">
                <a:solidFill>
                  <a:srgbClr val="92D050"/>
                </a:solidFill>
              </a:rPr>
              <a:t>a ansiedade do neurótico</a:t>
            </a:r>
            <a:r>
              <a:rPr lang="pt-BR" sz="2200" b="1" dirty="0" smtClean="0">
                <a:solidFill>
                  <a:schemeClr val="bg1"/>
                </a:solidFill>
              </a:rPr>
              <a:t> desenvolve-se um panorama angustiante, que não raro, atinge graus máximos desencadeando as “crises” e “ataques nervosos” com (sudorese intensa, cólicas, crises diarreicas, distúrbios visuais e do labirinto, etc.)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37104" y="3634050"/>
            <a:ext cx="339003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</a:rPr>
              <a:t>1.2 TRANSTORNOS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DE ANSIEDADE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PATOLÓGICA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(NEUROSE)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9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3" name="CaixaDeTexto 2"/>
          <p:cNvSpPr txBox="1"/>
          <p:nvPr/>
        </p:nvSpPr>
        <p:spPr>
          <a:xfrm>
            <a:off x="5049068" y="1166841"/>
            <a:ext cx="3466282" cy="45243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Para melhor compreendermos acerca dos aspectos espirituais, é da maior importância ressaltar que as </a:t>
            </a:r>
            <a:r>
              <a:rPr lang="pt-BR" sz="2400" b="1" dirty="0" smtClean="0">
                <a:solidFill>
                  <a:srgbClr val="FFC000"/>
                </a:solidFill>
              </a:rPr>
              <a:t>enfermidades mentais são efeitos e não causas</a:t>
            </a:r>
            <a:r>
              <a:rPr lang="pt-BR" sz="2400" b="1" dirty="0" smtClean="0">
                <a:solidFill>
                  <a:schemeClr val="bg1"/>
                </a:solidFill>
              </a:rPr>
              <a:t>. Esta é uma das mais importantes contribuições do Espiritismo para clarificar os problemas humanos.</a:t>
            </a:r>
            <a:endParaRPr lang="pt-BR" sz="2400" b="1" i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6670" y="3525892"/>
            <a:ext cx="32006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00B0F0"/>
                </a:solidFill>
              </a:rPr>
              <a:t>DEFININDO OS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MENTAIS</a:t>
            </a:r>
            <a:endParaRPr lang="pt-BR" sz="3600" b="1" dirty="0">
              <a:solidFill>
                <a:srgbClr val="00B0F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53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038439" y="106383"/>
            <a:ext cx="3990174" cy="67403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</a:rPr>
              <a:t>Segundo Carneiro Campos, Espírito,</a:t>
            </a:r>
          </a:p>
          <a:p>
            <a:r>
              <a:rPr lang="pt-BR" sz="2000" b="1" dirty="0" smtClean="0">
                <a:solidFill>
                  <a:schemeClr val="bg1"/>
                </a:solidFill>
              </a:rPr>
              <a:t> </a:t>
            </a:r>
            <a:r>
              <a:rPr lang="pt-BR" sz="2000" b="1" i="1" dirty="0" smtClean="0">
                <a:solidFill>
                  <a:schemeClr val="bg1"/>
                </a:solidFill>
              </a:rPr>
              <a:t>“O neurótico é, antes, um Espírito calceta, em inadiável processo purificador. Reencarnado para ressarcir ou recambiado à reencarnação por necessidade premente de esquecer delitos e logo repará-los.”</a:t>
            </a:r>
          </a:p>
          <a:p>
            <a:endParaRPr lang="pt-BR" sz="2000" b="1" i="1" dirty="0" smtClean="0">
              <a:solidFill>
                <a:schemeClr val="bg1"/>
              </a:solidFill>
            </a:endParaRPr>
          </a:p>
          <a:p>
            <a:r>
              <a:rPr lang="pt-BR" sz="2000" b="1" dirty="0" smtClean="0">
                <a:solidFill>
                  <a:schemeClr val="bg1"/>
                </a:solidFill>
              </a:rPr>
              <a:t>Finaliza, ressaltando a causa da alta incidência das neuroses e qual o caminho para minimizar essa situação:</a:t>
            </a: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sz="2000" b="1" i="1" dirty="0" smtClean="0">
                <a:solidFill>
                  <a:srgbClr val="92D050"/>
                </a:solidFill>
              </a:rPr>
              <a:t>“Conscientizar, responsabilizar, iluminar a mente humana, eis como apresentar-se eficiente método para estancar a avassaladora onda da neurose atual.”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Manuel P. de Miranda – Nas Fronteiras da Loucura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646929"/>
            <a:ext cx="497001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00B050"/>
                </a:solidFill>
              </a:rPr>
              <a:t>1.2 TRANSTORNOS DE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ANSIEDADE PATOLÓGICA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    (NEUROSE)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50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0" y="5249413"/>
            <a:ext cx="4803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J.B, rapaz,35 anos: Rituais para 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     evitar problema cardíaco.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Y.A, menina adolescente: Caso das três blusas.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27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324325" y="505121"/>
            <a:ext cx="4573974" cy="584775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solidFill>
                  <a:schemeClr val="bg1"/>
                </a:solidFill>
              </a:rPr>
              <a:t>A característica do transtorno </a:t>
            </a:r>
          </a:p>
          <a:p>
            <a:pPr algn="just"/>
            <a:r>
              <a:rPr lang="pt-BR" sz="2200" b="1" dirty="0" smtClean="0">
                <a:solidFill>
                  <a:schemeClr val="bg1"/>
                </a:solidFill>
              </a:rPr>
              <a:t>obsessivo-compulsivo (TOC) é o sintoma de </a:t>
            </a:r>
            <a:r>
              <a:rPr lang="pt-BR" sz="2200" b="1" dirty="0" smtClean="0">
                <a:solidFill>
                  <a:srgbClr val="92D050"/>
                </a:solidFill>
              </a:rPr>
              <a:t>obsessão</a:t>
            </a:r>
            <a:r>
              <a:rPr lang="pt-BR" sz="2200" b="1" dirty="0" smtClean="0">
                <a:solidFill>
                  <a:schemeClr val="bg1"/>
                </a:solidFill>
              </a:rPr>
              <a:t> e </a:t>
            </a:r>
            <a:r>
              <a:rPr lang="pt-BR" sz="2200" b="1" dirty="0" smtClean="0">
                <a:solidFill>
                  <a:srgbClr val="92D050"/>
                </a:solidFill>
              </a:rPr>
              <a:t>compulsão recorrentes.</a:t>
            </a:r>
          </a:p>
          <a:p>
            <a:endParaRPr lang="pt-BR" sz="2200" b="1" dirty="0" smtClean="0">
              <a:solidFill>
                <a:schemeClr val="bg1"/>
              </a:solidFill>
            </a:endParaRPr>
          </a:p>
          <a:p>
            <a:r>
              <a:rPr lang="pt-BR" sz="2200" b="1" dirty="0" smtClean="0">
                <a:solidFill>
                  <a:srgbClr val="92D050"/>
                </a:solidFill>
              </a:rPr>
              <a:t>Mais comuns “rituais” obsessivos são:</a:t>
            </a:r>
          </a:p>
          <a:p>
            <a:endParaRPr lang="pt-BR" sz="22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chemeClr val="bg1"/>
                </a:solidFill>
              </a:rPr>
              <a:t>Pavor na contaminação de coisas sujas ou com micróbios;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chemeClr val="bg1"/>
                </a:solidFill>
              </a:rPr>
              <a:t>Ser excessivamente exigente quanto a arrumação de seus objetos pessoais e de casa;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chemeClr val="bg1"/>
                </a:solidFill>
              </a:rPr>
              <a:t>Impulsos agressivos;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>
                <a:solidFill>
                  <a:schemeClr val="bg1"/>
                </a:solidFill>
              </a:rPr>
              <a:t>Dúvidas sobre assuntos que a pessoa sabe que não tem nenhuma necessidade de preocupar-se.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891628"/>
            <a:ext cx="43243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1.2.1     TRANSTORNO </a:t>
            </a:r>
          </a:p>
          <a:p>
            <a:r>
              <a:rPr lang="pt-BR" sz="2800" b="1" dirty="0">
                <a:solidFill>
                  <a:srgbClr val="00B050"/>
                </a:solidFill>
              </a:rPr>
              <a:t> </a:t>
            </a:r>
            <a:r>
              <a:rPr lang="pt-BR" sz="2800" b="1" dirty="0" smtClean="0">
                <a:solidFill>
                  <a:srgbClr val="00B050"/>
                </a:solidFill>
              </a:rPr>
              <a:t>   OBSESSIVO-COMPULSIVO</a:t>
            </a:r>
          </a:p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(TOC)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19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028272" y="-5418"/>
            <a:ext cx="3902299" cy="68634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92D050"/>
                </a:solidFill>
              </a:rPr>
              <a:t>Alguns dos mais comuns atos compulsivos são: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Conferir;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Medir;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Lavar;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Guardar;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Contar;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Evitar.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Segundo o Compêndio de Psiquiatria, existem alguns padrões sintomáticos nos transtornos obsessivo-compulsivos, tais como: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pt-BR" sz="2000" b="1" dirty="0" smtClean="0">
                <a:solidFill>
                  <a:srgbClr val="92D050"/>
                </a:solidFill>
              </a:rPr>
              <a:t>Obsessão de Contaminação:</a:t>
            </a:r>
          </a:p>
          <a:p>
            <a:pPr algn="just"/>
            <a:r>
              <a:rPr lang="pt-BR" sz="2000" b="1" dirty="0">
                <a:solidFill>
                  <a:schemeClr val="bg1"/>
                </a:solidFill>
              </a:rPr>
              <a:t>(</a:t>
            </a:r>
            <a:r>
              <a:rPr lang="pt-BR" sz="2000" b="1" dirty="0" smtClean="0">
                <a:solidFill>
                  <a:schemeClr val="bg1"/>
                </a:solidFill>
              </a:rPr>
              <a:t> Lavar as mãos ou tomar banho várias vezes durante o dia.)</a:t>
            </a:r>
          </a:p>
          <a:p>
            <a:pPr marL="457200" indent="-457200" algn="just">
              <a:buFont typeface="+mj-lt"/>
              <a:buAutoNum type="arabicParenR" startAt="2"/>
            </a:pPr>
            <a:r>
              <a:rPr lang="pt-BR" sz="2000" b="1" dirty="0" smtClean="0">
                <a:solidFill>
                  <a:srgbClr val="92D050"/>
                </a:solidFill>
              </a:rPr>
              <a:t>Obsessão de Dúvida: 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(Verificar várias vezes se desligou o fogão, o ferro elétrico, a TV, etc.)</a:t>
            </a:r>
          </a:p>
          <a:p>
            <a:pPr marL="457200" indent="-457200" algn="just">
              <a:buFont typeface="+mj-lt"/>
              <a:buAutoNum type="arabicParenR" startAt="3"/>
            </a:pPr>
            <a:r>
              <a:rPr lang="pt-BR" sz="2000" b="1" dirty="0" smtClean="0">
                <a:solidFill>
                  <a:srgbClr val="92D050"/>
                </a:solidFill>
              </a:rPr>
              <a:t>Lentidão obsessiva: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(Levar horas para fazer uma refeição ou barbear-se)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865870"/>
            <a:ext cx="456958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1.2.1      TRANSTORNO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OBSESSIVO-COMPULSIVO</a:t>
            </a:r>
          </a:p>
          <a:p>
            <a:pPr algn="ctr"/>
            <a:r>
              <a:rPr lang="pt-BR" sz="3200" b="1" dirty="0" smtClean="0">
                <a:solidFill>
                  <a:srgbClr val="00B050"/>
                </a:solidFill>
              </a:rPr>
              <a:t>(TOC)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52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0" y="5531211"/>
            <a:ext cx="51522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M.S, mulher, 50 anos: Lavar mãos e paredes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M.G, mulher, 26 anos: contaminação de cemitério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S.N, mulher, 42 anos: medo de incêndio,</a:t>
            </a:r>
          </a:p>
          <a:p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    (desligava tudo: TV, Gás, </a:t>
            </a:r>
            <a:r>
              <a:rPr lang="pt-BR" dirty="0" err="1" smtClean="0">
                <a:solidFill>
                  <a:schemeClr val="bg1"/>
                </a:solidFill>
              </a:rPr>
              <a:t>etc</a:t>
            </a:r>
            <a:r>
              <a:rPr lang="pt-BR" dirty="0" smtClean="0">
                <a:solidFill>
                  <a:schemeClr val="bg1"/>
                </a:solidFill>
              </a:rPr>
              <a:t>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8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563673" y="724598"/>
            <a:ext cx="3387143" cy="563231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O paciente com transtorno de pânico com agorafobia, </a:t>
            </a:r>
            <a:r>
              <a:rPr lang="pt-BR" sz="2400" b="1" dirty="0" smtClean="0">
                <a:solidFill>
                  <a:srgbClr val="92D050"/>
                </a:solidFill>
              </a:rPr>
              <a:t>apresenta medo de lugares públicos</a:t>
            </a:r>
            <a:r>
              <a:rPr lang="pt-BR" sz="2400" b="1" dirty="0" smtClean="0">
                <a:solidFill>
                  <a:schemeClr val="bg1"/>
                </a:solidFill>
              </a:rPr>
              <a:t>, o que o leva a recusar-se a sair à rua, fechando-se dentro de casa.</a:t>
            </a:r>
          </a:p>
          <a:p>
            <a:pPr algn="ctr"/>
            <a:r>
              <a:rPr lang="pt-BR" sz="2400" b="1" dirty="0" smtClean="0">
                <a:solidFill>
                  <a:srgbClr val="92D050"/>
                </a:solidFill>
              </a:rPr>
              <a:t>Via de regra a agorafobia está associada ao pânico</a:t>
            </a:r>
            <a:r>
              <a:rPr lang="pt-BR" sz="2400" b="1" dirty="0" smtClean="0">
                <a:solidFill>
                  <a:schemeClr val="bg1"/>
                </a:solidFill>
              </a:rPr>
              <a:t>, pois o paciente passa a evitar sair da segurança do seu lar , com medo de um ataque.</a:t>
            </a:r>
          </a:p>
          <a:p>
            <a:pPr algn="ctr"/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865870"/>
            <a:ext cx="36079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1.2.2  TRANSTORNO 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 DO PÂNICO COM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 AGORAFOBIA</a:t>
            </a:r>
            <a:endParaRPr lang="pt-BR" sz="28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9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507606" y="104354"/>
            <a:ext cx="4636394" cy="67095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92D050"/>
                </a:solidFill>
              </a:rPr>
              <a:t>A Mentora Joanna de </a:t>
            </a:r>
            <a:r>
              <a:rPr lang="pt-BR" b="1" dirty="0" err="1">
                <a:solidFill>
                  <a:srgbClr val="92D050"/>
                </a:solidFill>
              </a:rPr>
              <a:t>Ângelis</a:t>
            </a:r>
            <a:r>
              <a:rPr lang="pt-BR" b="1" dirty="0">
                <a:solidFill>
                  <a:srgbClr val="92D050"/>
                </a:solidFill>
              </a:rPr>
              <a:t> esclarece outros  aspectos deste transtorno</a:t>
            </a:r>
            <a:r>
              <a:rPr lang="pt-BR" b="1" dirty="0" smtClean="0">
                <a:solidFill>
                  <a:srgbClr val="92D050"/>
                </a:solidFill>
              </a:rPr>
              <a:t>:</a:t>
            </a:r>
          </a:p>
          <a:p>
            <a:pPr algn="ctr"/>
            <a:endParaRPr lang="pt-BR" b="1" dirty="0">
              <a:solidFill>
                <a:srgbClr val="92D050"/>
              </a:solidFill>
            </a:endParaRPr>
          </a:p>
          <a:p>
            <a:pPr algn="ctr"/>
            <a:r>
              <a:rPr lang="pt-BR" b="1" i="1" dirty="0">
                <a:solidFill>
                  <a:schemeClr val="bg1"/>
                </a:solidFill>
              </a:rPr>
              <a:t>“Há, entretanto, síndromes de distúrbio de pânico que fogem ao esquema convencional. </a:t>
            </a:r>
            <a:r>
              <a:rPr lang="pt-BR" b="1" i="1" dirty="0">
                <a:solidFill>
                  <a:srgbClr val="92D050"/>
                </a:solidFill>
              </a:rPr>
              <a:t>Aquelas que têm um componente paranormal, como decorrência de ações espirituais em processos lamentáveis de obsessão</a:t>
            </a:r>
            <a:r>
              <a:rPr lang="pt-BR" b="1" i="1" dirty="0" smtClean="0">
                <a:solidFill>
                  <a:srgbClr val="92D050"/>
                </a:solidFill>
              </a:rPr>
              <a:t>.</a:t>
            </a:r>
          </a:p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Agindo psiquicamente sobre a mente da vítima, o ser espiritual estabelece um intercâmbio parasitário, transmitindo-lhe telepaticamente clichês de aterradoras imagens que se vão fixando, até se tornarem cenas vivas, ameaçadoras, encontrando ressonância no inconsciente profundo, onde estão armazenadas.</a:t>
            </a:r>
          </a:p>
          <a:p>
            <a:pPr algn="ctr"/>
            <a:r>
              <a:rPr lang="pt-BR" b="1" i="1" dirty="0">
                <a:solidFill>
                  <a:schemeClr val="bg1"/>
                </a:solidFill>
              </a:rPr>
              <a:t>As experiências </a:t>
            </a:r>
            <a:r>
              <a:rPr lang="pt-BR" b="1" i="1" dirty="0" err="1">
                <a:solidFill>
                  <a:schemeClr val="bg1"/>
                </a:solidFill>
              </a:rPr>
              <a:t>reencarnatórias</a:t>
            </a:r>
            <a:r>
              <a:rPr lang="pt-BR" b="1" i="1" dirty="0">
                <a:solidFill>
                  <a:schemeClr val="bg1"/>
                </a:solidFill>
              </a:rPr>
              <a:t>, que desencadeadas emergem produzindo confusão mental até o momento em que o pânico irrompe incontrolável, generalizando. </a:t>
            </a:r>
            <a:endParaRPr lang="pt-BR" b="1" i="1" dirty="0" smtClean="0">
              <a:solidFill>
                <a:schemeClr val="bg1"/>
              </a:solidFill>
            </a:endParaRPr>
          </a:p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Dá-se</a:t>
            </a:r>
            <a:r>
              <a:rPr lang="pt-BR" b="1" i="1" dirty="0">
                <a:solidFill>
                  <a:schemeClr val="bg1"/>
                </a:solidFill>
              </a:rPr>
              <a:t>, nesse momento, a incorporação do invasor do domicílio mental, que passa a controlar a conduta da vítima, que se lhe submete à indução cruel</a:t>
            </a:r>
            <a:r>
              <a:rPr lang="pt-BR" b="1" i="1" dirty="0" smtClean="0">
                <a:solidFill>
                  <a:schemeClr val="bg1"/>
                </a:solidFill>
              </a:rPr>
              <a:t>.”</a:t>
            </a:r>
            <a:endParaRPr lang="pt-BR" sz="1600" b="1" i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865870"/>
            <a:ext cx="36079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1.2.2 TRANSTORNO 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DO PÂNICO COM 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AGORAFOBIA</a:t>
            </a:r>
            <a:endParaRPr lang="pt-BR" sz="28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22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644104" y="462429"/>
            <a:ext cx="3871246" cy="60016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pt-BR" sz="2000" b="1" dirty="0">
              <a:solidFill>
                <a:schemeClr val="bg1"/>
              </a:solidFill>
            </a:endParaRPr>
          </a:p>
          <a:p>
            <a:pPr algn="ctr"/>
            <a:r>
              <a:rPr lang="pt-BR" sz="2800" b="1" dirty="0" smtClean="0">
                <a:solidFill>
                  <a:schemeClr val="bg1"/>
                </a:solidFill>
              </a:rPr>
              <a:t>As terapias de libertação têm a ver com: </a:t>
            </a:r>
          </a:p>
          <a:p>
            <a:endParaRPr lang="pt-BR" sz="2800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2800" b="1" dirty="0" smtClean="0">
                <a:solidFill>
                  <a:srgbClr val="92D050"/>
                </a:solidFill>
              </a:rPr>
              <a:t>A transformação moral do paciente;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dirty="0" smtClean="0">
                <a:solidFill>
                  <a:srgbClr val="92D050"/>
                </a:solidFill>
              </a:rPr>
              <a:t>A orientação ao agente; 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b="1" dirty="0" smtClean="0">
                <a:solidFill>
                  <a:srgbClr val="92D050"/>
                </a:solidFill>
              </a:rPr>
              <a:t>E a utilização dos recursos da meditação, da oração, da ação dignificadora e beneficente.</a:t>
            </a:r>
            <a:endParaRPr lang="pt-BR" sz="2800" b="1" dirty="0">
              <a:solidFill>
                <a:srgbClr val="92D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865870"/>
            <a:ext cx="36896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1.2.2  TRANSTORNO 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 DO PÂNICO COM 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 AGORAFOBIA</a:t>
            </a:r>
            <a:endParaRPr lang="pt-BR" sz="28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55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0" y="5710020"/>
            <a:ext cx="4162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L.V, jovem de 16 anos: mudança de escola 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contra a sua vontade.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85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572000" y="279740"/>
            <a:ext cx="4365939" cy="59400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O que caracteriza este transtorno é </a:t>
            </a:r>
            <a:r>
              <a:rPr lang="pt-BR" sz="2000" b="1" dirty="0" smtClean="0">
                <a:solidFill>
                  <a:srgbClr val="92D050"/>
                </a:solidFill>
              </a:rPr>
              <a:t>a reexperiência do trauma: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sz="2000" b="1" dirty="0" smtClean="0">
              <a:solidFill>
                <a:srgbClr val="92D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Através de sonhos e pensamentos em vigília;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Torpor emocional para outras experiências e relacionamentos de vida;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Sintomas de instabilidade;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bg1"/>
                </a:solidFill>
              </a:rPr>
              <a:t>Depressão e dificuldades cognitivas;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Podendo chegar a </a:t>
            </a:r>
            <a:r>
              <a:rPr lang="pt-BR" sz="2000" b="1" dirty="0" smtClean="0">
                <a:solidFill>
                  <a:srgbClr val="FFFF00"/>
                </a:solidFill>
              </a:rPr>
              <a:t>estados dissociativos </a:t>
            </a:r>
            <a:r>
              <a:rPr lang="pt-BR" sz="2000" b="1" dirty="0" smtClean="0">
                <a:solidFill>
                  <a:schemeClr val="bg1"/>
                </a:solidFill>
              </a:rPr>
              <a:t>e </a:t>
            </a:r>
            <a:r>
              <a:rPr lang="pt-BR" sz="2000" b="1" dirty="0" smtClean="0">
                <a:solidFill>
                  <a:srgbClr val="00B050"/>
                </a:solidFill>
              </a:rPr>
              <a:t>ataques de pânico</a:t>
            </a:r>
            <a:r>
              <a:rPr lang="pt-BR" sz="2000" b="1" dirty="0" smtClean="0">
                <a:solidFill>
                  <a:srgbClr val="92D050"/>
                </a:solidFill>
              </a:rPr>
              <a:t>.</a:t>
            </a:r>
          </a:p>
          <a:p>
            <a:pPr algn="ctr"/>
            <a:endParaRPr lang="pt-BR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00B050"/>
                </a:solidFill>
              </a:rPr>
              <a:t>Exemplos desses traumas:</a:t>
            </a: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Experiências de combate; catástrofes naturais; agressões; estupro; acidentes graves.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647940"/>
            <a:ext cx="39132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1.2.3  TRANSTORNO 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 DE ESTRESSE</a:t>
            </a:r>
          </a:p>
          <a:p>
            <a:r>
              <a:rPr lang="pt-BR" sz="2800" b="1" dirty="0" smtClean="0">
                <a:solidFill>
                  <a:srgbClr val="00B050"/>
                </a:solidFill>
              </a:rPr>
              <a:t>           PÓS-TRAUMÁTICO </a:t>
            </a:r>
            <a:endParaRPr lang="pt-BR" sz="28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754" y="6035162"/>
            <a:ext cx="446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L.G, uma jovem de 23 anos: acidente de carro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09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30335" y="291049"/>
            <a:ext cx="4546241" cy="6247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São enfermidades em que existe uma </a:t>
            </a:r>
            <a:r>
              <a:rPr lang="pt-BR" sz="2000" b="1" dirty="0" smtClean="0">
                <a:solidFill>
                  <a:srgbClr val="92D050"/>
                </a:solidFill>
              </a:rPr>
              <a:t>alteração do humor, da energia (ânimo) e do jeito de sentir, pensar e comportar-se.</a:t>
            </a:r>
            <a:r>
              <a:rPr lang="pt-BR" sz="2000" b="1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Podem ser episódios de</a:t>
            </a:r>
            <a:r>
              <a:rPr lang="pt-BR" sz="2000" b="1" dirty="0" smtClean="0">
                <a:solidFill>
                  <a:srgbClr val="00B050"/>
                </a:solidFill>
              </a:rPr>
              <a:t> depressão </a:t>
            </a:r>
            <a:r>
              <a:rPr lang="pt-BR" sz="2000" b="1" dirty="0" smtClean="0">
                <a:solidFill>
                  <a:schemeClr val="bg1"/>
                </a:solidFill>
              </a:rPr>
              <a:t>ou de </a:t>
            </a:r>
            <a:r>
              <a:rPr lang="pt-BR" sz="2000" b="1" dirty="0" smtClean="0">
                <a:solidFill>
                  <a:srgbClr val="92D050"/>
                </a:solidFill>
              </a:rPr>
              <a:t>mania</a:t>
            </a:r>
            <a:r>
              <a:rPr lang="pt-BR" sz="2000" b="1" dirty="0" smtClean="0">
                <a:solidFill>
                  <a:srgbClr val="00B050"/>
                </a:solidFill>
              </a:rPr>
              <a:t>. </a:t>
            </a:r>
          </a:p>
          <a:p>
            <a:pPr algn="just"/>
            <a:endParaRPr lang="pt-BR" sz="2000" b="1" dirty="0" smtClean="0">
              <a:solidFill>
                <a:srgbClr val="00B050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Na </a:t>
            </a:r>
            <a:r>
              <a:rPr lang="pt-BR" sz="2000" b="1" dirty="0" smtClean="0">
                <a:solidFill>
                  <a:srgbClr val="00B050"/>
                </a:solidFill>
              </a:rPr>
              <a:t>depressão</a:t>
            </a:r>
            <a:r>
              <a:rPr lang="pt-BR" sz="2000" b="1" dirty="0" smtClean="0">
                <a:solidFill>
                  <a:schemeClr val="bg1"/>
                </a:solidFill>
              </a:rPr>
              <a:t>, a pessoa sente </a:t>
            </a:r>
            <a:r>
              <a:rPr lang="pt-BR" sz="2000" b="1" dirty="0" smtClean="0">
                <a:solidFill>
                  <a:srgbClr val="00B050"/>
                </a:solidFill>
              </a:rPr>
              <a:t>tristeza exagerada e desânimo.</a:t>
            </a:r>
          </a:p>
          <a:p>
            <a:pPr algn="just"/>
            <a:endParaRPr lang="pt-BR" sz="2000" b="1" dirty="0" smtClean="0">
              <a:solidFill>
                <a:srgbClr val="00B050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Na </a:t>
            </a:r>
            <a:r>
              <a:rPr lang="pt-BR" sz="2000" b="1" dirty="0" smtClean="0">
                <a:solidFill>
                  <a:srgbClr val="92D050"/>
                </a:solidFill>
              </a:rPr>
              <a:t>mania</a:t>
            </a:r>
            <a:r>
              <a:rPr lang="pt-BR" sz="2000" b="1" dirty="0" smtClean="0">
                <a:solidFill>
                  <a:schemeClr val="bg1"/>
                </a:solidFill>
              </a:rPr>
              <a:t>, um </a:t>
            </a:r>
            <a:r>
              <a:rPr lang="pt-BR" sz="2000" b="1" dirty="0" smtClean="0">
                <a:solidFill>
                  <a:srgbClr val="92D050"/>
                </a:solidFill>
              </a:rPr>
              <a:t>aumento da energia e euforia anormal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Podem ser </a:t>
            </a:r>
            <a:r>
              <a:rPr lang="pt-BR" sz="2000" b="1" i="1" dirty="0" smtClean="0">
                <a:solidFill>
                  <a:srgbClr val="92D050"/>
                </a:solidFill>
              </a:rPr>
              <a:t>unipolar</a:t>
            </a:r>
            <a:r>
              <a:rPr lang="pt-BR" sz="2000" b="1" i="1" dirty="0" smtClean="0">
                <a:solidFill>
                  <a:srgbClr val="00B050"/>
                </a:solidFill>
              </a:rPr>
              <a:t> </a:t>
            </a:r>
            <a:r>
              <a:rPr lang="pt-BR" sz="2000" b="1" i="1" dirty="0" smtClean="0">
                <a:solidFill>
                  <a:schemeClr val="bg1"/>
                </a:solidFill>
              </a:rPr>
              <a:t>ou</a:t>
            </a:r>
            <a:r>
              <a:rPr lang="pt-BR" sz="2000" b="1" i="1" dirty="0" smtClean="0">
                <a:solidFill>
                  <a:srgbClr val="00B050"/>
                </a:solidFill>
              </a:rPr>
              <a:t> bipolar</a:t>
            </a:r>
            <a:r>
              <a:rPr lang="pt-BR" sz="2000" b="1" i="1" dirty="0" smtClean="0">
                <a:solidFill>
                  <a:schemeClr val="bg1"/>
                </a:solidFill>
              </a:rPr>
              <a:t>. </a:t>
            </a:r>
            <a:r>
              <a:rPr lang="pt-BR" sz="2000" b="1" dirty="0" smtClean="0">
                <a:solidFill>
                  <a:srgbClr val="00B050"/>
                </a:solidFill>
              </a:rPr>
              <a:t>No </a:t>
            </a:r>
            <a:r>
              <a:rPr lang="pt-BR" sz="2000" b="1" dirty="0" smtClean="0">
                <a:solidFill>
                  <a:srgbClr val="92D050"/>
                </a:solidFill>
              </a:rPr>
              <a:t>unipolar, só ocorrem depressões</a:t>
            </a:r>
            <a:r>
              <a:rPr lang="pt-BR" sz="2000" b="1" dirty="0" smtClean="0">
                <a:solidFill>
                  <a:srgbClr val="00B050"/>
                </a:solidFill>
              </a:rPr>
              <a:t>, no bipolar, depressão e mania.</a:t>
            </a:r>
          </a:p>
          <a:p>
            <a:pPr algn="just"/>
            <a:endParaRPr lang="pt-BR" sz="2000" b="1" dirty="0" smtClean="0">
              <a:solidFill>
                <a:srgbClr val="00B05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00B050"/>
                </a:solidFill>
              </a:rPr>
              <a:t>Nos casos de depressão 2/3 dos pacientes deprimidos pensam em suicídio e 10 a 15% o cometem.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4016" y="3167181"/>
            <a:ext cx="483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pt-BR" sz="4000" b="1" dirty="0" smtClean="0">
                <a:solidFill>
                  <a:srgbClr val="00B050"/>
                </a:solidFill>
              </a:rPr>
              <a:t>TRANSTORNOS 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       DO HUMOR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(Depressão/Mania)</a:t>
            </a:r>
            <a:endParaRPr lang="pt-BR" sz="40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72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134118" y="173759"/>
            <a:ext cx="4761160" cy="627864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92D050"/>
                </a:solidFill>
              </a:rPr>
              <a:t>Na Depressão os sintomas mais frequentes são:</a:t>
            </a:r>
          </a:p>
          <a:p>
            <a:pPr algn="just"/>
            <a:endParaRPr lang="pt-BR" sz="2000" b="1" dirty="0" smtClean="0">
              <a:solidFill>
                <a:srgbClr val="92D05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Humor para baixo, tristeza, angústia, sensação de vazio;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Irritabilidade, desespero;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Pouca ou nenhuma capacidade de sentir prazer e alegria na vida;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Cansaço mais fácil, desânimo, falta de energia física e mental;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Falta de concentração, lentidão de raciocínio, memória ruim;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Falta de vontade, falta de iniciativa e interesse, apatia;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Pensamentos negativos, pessimismo, ideia de doença, de morte (suicídio);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Sentimento de culpa, de fracasso, inutilidade, falta de sentido na vida;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bg1"/>
                </a:solidFill>
              </a:rPr>
              <a:t>Perda ou aumento de apetite e/ou peso;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bg1"/>
                </a:solidFill>
              </a:rPr>
              <a:t>Insônia ou dormir demais, sem se sentir repousado</a:t>
            </a:r>
            <a:r>
              <a:rPr lang="pt-BR" b="1" dirty="0" smtClean="0">
                <a:solidFill>
                  <a:schemeClr val="bg1"/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bg1"/>
                </a:solidFill>
              </a:rPr>
              <a:t>Em depressões graves, alucinações e delírios</a:t>
            </a:r>
            <a:r>
              <a:rPr lang="pt-BR" b="1" dirty="0" smtClean="0">
                <a:solidFill>
                  <a:schemeClr val="bg1"/>
                </a:solidFill>
              </a:rPr>
              <a:t>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171" y="3592184"/>
            <a:ext cx="483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pt-BR" sz="4000" b="1" dirty="0" smtClean="0">
                <a:solidFill>
                  <a:srgbClr val="00B050"/>
                </a:solidFill>
              </a:rPr>
              <a:t>TRANSTORNOS 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       DO HUMOR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      (DEPRESSÃO)</a:t>
            </a:r>
            <a:endParaRPr lang="pt-BR" sz="40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01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443211" y="76211"/>
            <a:ext cx="4424177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No</a:t>
            </a:r>
            <a:r>
              <a:rPr lang="pt-BR" sz="2000" b="1" dirty="0" smtClean="0">
                <a:solidFill>
                  <a:srgbClr val="92D050"/>
                </a:solidFill>
              </a:rPr>
              <a:t> “Transtorno Bipolar” </a:t>
            </a:r>
            <a:r>
              <a:rPr lang="pt-BR" sz="2000" b="1" dirty="0" smtClean="0">
                <a:solidFill>
                  <a:schemeClr val="bg1"/>
                </a:solidFill>
              </a:rPr>
              <a:t>vão aparecer os sintomas da </a:t>
            </a:r>
            <a:r>
              <a:rPr lang="pt-BR" sz="2000" b="1" dirty="0" smtClean="0">
                <a:solidFill>
                  <a:srgbClr val="92D050"/>
                </a:solidFill>
              </a:rPr>
              <a:t>Depressão</a:t>
            </a:r>
            <a:r>
              <a:rPr lang="pt-BR" sz="2000" b="1" dirty="0" smtClean="0">
                <a:solidFill>
                  <a:schemeClr val="bg1"/>
                </a:solidFill>
              </a:rPr>
              <a:t> e da </a:t>
            </a:r>
            <a:r>
              <a:rPr lang="pt-BR" sz="2000" b="1" dirty="0" smtClean="0">
                <a:solidFill>
                  <a:srgbClr val="92D050"/>
                </a:solidFill>
              </a:rPr>
              <a:t>Mania</a:t>
            </a:r>
            <a:r>
              <a:rPr lang="pt-BR" sz="2000" b="1" dirty="0" smtClean="0">
                <a:solidFill>
                  <a:schemeClr val="bg1"/>
                </a:solidFill>
              </a:rPr>
              <a:t>, alternando-se em períodos bem caracterizados, podendo a pessoa tornar-se agressiva verbal e fisicamente.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-60530" y="3066996"/>
            <a:ext cx="483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pt-BR" sz="4000" b="1" dirty="0" smtClean="0">
                <a:solidFill>
                  <a:srgbClr val="00B050"/>
                </a:solidFill>
              </a:rPr>
              <a:t>TRANSTORNOS 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       DO HUMOR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TRANSTORNO BIPOLAR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    </a:t>
            </a:r>
            <a:r>
              <a:rPr lang="pt-BR" sz="2800" b="1" dirty="0" smtClean="0">
                <a:solidFill>
                  <a:srgbClr val="00B050"/>
                </a:solidFill>
              </a:rPr>
              <a:t>(Depressão e Mania)</a:t>
            </a:r>
            <a:endParaRPr lang="pt-BR" sz="28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59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373487" y="5837334"/>
            <a:ext cx="2455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F.J, senhor de 60 anos: 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Trajando como ¨hippie” 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443210" y="2235999"/>
            <a:ext cx="4424177" cy="440120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No livro “Amor, Imbatível Amor”, Joanna de </a:t>
            </a:r>
            <a:r>
              <a:rPr lang="pt-BR" sz="2000" b="1" dirty="0" err="1" smtClean="0">
                <a:solidFill>
                  <a:schemeClr val="bg1"/>
                </a:solidFill>
              </a:rPr>
              <a:t>Ângelis</a:t>
            </a:r>
            <a:r>
              <a:rPr lang="pt-BR" sz="2000" b="1" dirty="0" smtClean="0">
                <a:solidFill>
                  <a:schemeClr val="bg1"/>
                </a:solidFill>
              </a:rPr>
              <a:t> descreve o humor </a:t>
            </a:r>
            <a:r>
              <a:rPr lang="pt-BR" sz="2000" b="1" dirty="0" smtClean="0">
                <a:solidFill>
                  <a:srgbClr val="92D050"/>
                </a:solidFill>
              </a:rPr>
              <a:t>depressivo</a:t>
            </a:r>
            <a:r>
              <a:rPr lang="pt-BR" sz="2000" b="1" dirty="0" smtClean="0">
                <a:solidFill>
                  <a:schemeClr val="bg1"/>
                </a:solidFill>
              </a:rPr>
              <a:t> e o </a:t>
            </a:r>
            <a:r>
              <a:rPr lang="pt-BR" sz="2000" b="1" dirty="0" smtClean="0">
                <a:solidFill>
                  <a:srgbClr val="92D050"/>
                </a:solidFill>
              </a:rPr>
              <a:t>bipola</a:t>
            </a:r>
            <a:r>
              <a:rPr lang="pt-BR" sz="2000" b="1" dirty="0" smtClean="0">
                <a:solidFill>
                  <a:srgbClr val="00B050"/>
                </a:solidFill>
              </a:rPr>
              <a:t>r</a:t>
            </a:r>
            <a:r>
              <a:rPr lang="pt-BR" sz="2000" b="1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“</a:t>
            </a:r>
            <a:r>
              <a:rPr lang="pt-BR" sz="2000" b="1" i="1" dirty="0" smtClean="0">
                <a:solidFill>
                  <a:schemeClr val="bg1"/>
                </a:solidFill>
              </a:rPr>
              <a:t>O mau humor, que resulta de distúrbios emocionais profundos ou superficiais, se instala de forma sutil e passa a constituir uma expressão constante no comportamento do indivíduo. Pode apresentar-se com caráter transitório ou tornar-se crônico, convertendo-se em verdadeira doença, que exige tratamento continuado e de longo prazo.(...)</a:t>
            </a:r>
          </a:p>
        </p:txBody>
      </p:sp>
    </p:spTree>
    <p:extLst>
      <p:ext uri="{BB962C8B-B14F-4D97-AF65-F5344CB8AC3E}">
        <p14:creationId xmlns:p14="http://schemas.microsoft.com/office/powerpoint/2010/main" val="13977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911404" y="361808"/>
            <a:ext cx="3232596" cy="594008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Importa ressaltar que a chave para ampliar o raciocínio humano está na </a:t>
            </a:r>
            <a:r>
              <a:rPr lang="pt-BR" sz="2000" b="1" dirty="0" smtClean="0">
                <a:solidFill>
                  <a:srgbClr val="FF0000"/>
                </a:solidFill>
              </a:rPr>
              <a:t>reencarnação</a:t>
            </a:r>
            <a:r>
              <a:rPr lang="pt-BR" sz="2000" b="1" dirty="0" smtClean="0">
                <a:solidFill>
                  <a:schemeClr val="bg1"/>
                </a:solidFill>
              </a:rPr>
              <a:t>. </a:t>
            </a:r>
            <a:r>
              <a:rPr lang="pt-BR" sz="2000" b="1" dirty="0" smtClean="0">
                <a:solidFill>
                  <a:schemeClr val="accent4"/>
                </a:solidFill>
              </a:rPr>
              <a:t>Assim, tanto as distonias mentais quanto as doenças orgânicas expressam os resultados de ações desiquilibradas do Espírito, seja no seu passado próximo ou remoto</a:t>
            </a:r>
            <a:r>
              <a:rPr lang="pt-BR" sz="2000" b="1" dirty="0" smtClean="0">
                <a:solidFill>
                  <a:schemeClr val="bg1"/>
                </a:solidFill>
              </a:rPr>
              <a:t>, que o tornam vulnerável, visto que a conduta negativa, danosa, prejudica primeiramente o próprio autor, </a:t>
            </a:r>
            <a:r>
              <a:rPr lang="pt-BR" sz="2000" b="1" dirty="0" smtClean="0">
                <a:solidFill>
                  <a:schemeClr val="accent4"/>
                </a:solidFill>
              </a:rPr>
              <a:t>abrindo zonas mórbidas em seu psiquismo, refletindo-se no seu períspirito e registrando-se no corpo físico em reencarnações posteriores</a:t>
            </a:r>
            <a:r>
              <a:rPr lang="pt-BR" sz="2000" b="1" dirty="0" smtClean="0">
                <a:solidFill>
                  <a:schemeClr val="bg1"/>
                </a:solidFill>
              </a:rPr>
              <a:t>.</a:t>
            </a:r>
            <a:endParaRPr lang="pt-BR" sz="2000" i="1" dirty="0" smtClean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6823" y="3569656"/>
            <a:ext cx="32006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00B0F0"/>
                </a:solidFill>
              </a:rPr>
              <a:t>DEFININDO OS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TRANSTORNOS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MENTAIS</a:t>
            </a:r>
            <a:endParaRPr lang="pt-BR" sz="3600" b="1" dirty="0">
              <a:solidFill>
                <a:srgbClr val="00B0F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85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713669" y="982176"/>
            <a:ext cx="3900006" cy="489364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rgbClr val="92D050"/>
                </a:solidFill>
              </a:rPr>
              <a:t>A causa profunda desses sofrimentos íntimos </a:t>
            </a:r>
            <a:r>
              <a:rPr lang="pt-BR" sz="2400" b="1" dirty="0" smtClean="0">
                <a:solidFill>
                  <a:schemeClr val="bg1"/>
                </a:solidFill>
              </a:rPr>
              <a:t>não está realmente na situação atual, nas conjunturas do meio ambiente, no estado de saúde ou doença, embora tudo isto possa ter um peso considerável, mas, sim no </a:t>
            </a:r>
            <a:r>
              <a:rPr lang="pt-BR" sz="2400" b="1" dirty="0" smtClean="0">
                <a:solidFill>
                  <a:srgbClr val="92D050"/>
                </a:solidFill>
              </a:rPr>
              <a:t>Espírito fraco, </a:t>
            </a:r>
            <a:r>
              <a:rPr lang="pt-BR" sz="2400" b="1" dirty="0" smtClean="0">
                <a:solidFill>
                  <a:schemeClr val="bg1"/>
                </a:solidFill>
              </a:rPr>
              <a:t>que carrega suas imperfeições e conflitos</a:t>
            </a:r>
            <a:r>
              <a:rPr lang="pt-BR" sz="2400" b="1" dirty="0" smtClean="0">
                <a:solidFill>
                  <a:srgbClr val="92D050"/>
                </a:solidFill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</a:rPr>
              <a:t>que hoje ressumam.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261573"/>
            <a:ext cx="4838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pt-BR" sz="4000" b="1" dirty="0" smtClean="0">
                <a:solidFill>
                  <a:srgbClr val="00B050"/>
                </a:solidFill>
              </a:rPr>
              <a:t>TRANSTORNOS </a:t>
            </a:r>
          </a:p>
          <a:p>
            <a:r>
              <a:rPr lang="pt-BR" sz="4000" b="1" dirty="0" smtClean="0">
                <a:solidFill>
                  <a:srgbClr val="00B050"/>
                </a:solidFill>
              </a:rPr>
              <a:t>       DO HUMOR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Depressão/Mania </a:t>
            </a:r>
          </a:p>
          <a:p>
            <a:r>
              <a:rPr lang="pt-BR" sz="3200" b="1" dirty="0" smtClean="0">
                <a:solidFill>
                  <a:srgbClr val="00B050"/>
                </a:solidFill>
              </a:rPr>
              <a:t>          (Visão Espírita)</a:t>
            </a:r>
            <a:endParaRPr lang="pt-BR" sz="32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83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284200" y="233717"/>
            <a:ext cx="3791541" cy="646330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Neuroses, psicoses, esquizofrenias, em seus vários aspectos, apresentam-se com maior ou menor gravidade, dependendo do enfermo, de suas condições pessoais e do meio em que vive, mas acima de tudo, expressam a posição evolutiva de cada espírito.</a:t>
            </a:r>
          </a:p>
          <a:p>
            <a:pPr algn="just"/>
            <a:r>
              <a:rPr lang="pt-B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Enfermidades mentais e físicas são efeitos de atos anteriores, realizados sob o império da insensatez em reencarnações pretéritas, correndo atrás de ilusões e do supérfluo, sem atendermos à nossa existência espiritual.</a:t>
            </a:r>
          </a:p>
          <a:p>
            <a:pPr algn="just"/>
            <a:r>
              <a:rPr lang="pt-B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Um transtorno mental, antes de mais nada, denota o comprometimento da pessoa, melhor dizendo, do Espírito, que reencarnou trazendo as sequelas de desvios graves do passado e que ressumam, no atual corpo físico, com limitações e perturbações de vária ordem.</a:t>
            </a:r>
          </a:p>
          <a:p>
            <a:pPr algn="just"/>
            <a:endParaRPr lang="pt-BR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15910" y="3429000"/>
            <a:ext cx="483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B0F0"/>
                </a:solidFill>
              </a:rPr>
              <a:t>3</a:t>
            </a:r>
            <a:r>
              <a:rPr lang="pt-BR" sz="4000" b="1" dirty="0" smtClean="0">
                <a:solidFill>
                  <a:srgbClr val="00B0F0"/>
                </a:solidFill>
              </a:rPr>
              <a:t>. VISÃO ESPÍRITA DOS TRANSTORNOS MENTAIS</a:t>
            </a:r>
            <a:endParaRPr lang="pt-BR" sz="4000" b="1" dirty="0">
              <a:solidFill>
                <a:srgbClr val="00B0F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5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38259" y="467885"/>
            <a:ext cx="8667481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B0F0"/>
                </a:solidFill>
              </a:rPr>
              <a:t>MATRIZ DE TODOS OS PROBLEMAS NEURÓTICOS</a:t>
            </a:r>
          </a:p>
          <a:p>
            <a:pPr algn="ctr"/>
            <a:r>
              <a:rPr lang="pt-BR" sz="2400" b="1" dirty="0" smtClean="0">
                <a:solidFill>
                  <a:srgbClr val="00B0F0"/>
                </a:solidFill>
              </a:rPr>
              <a:t>(</a:t>
            </a:r>
            <a:r>
              <a:rPr lang="pt-BR" sz="2400" b="1" dirty="0">
                <a:solidFill>
                  <a:srgbClr val="00B0F0"/>
                </a:solidFill>
              </a:rPr>
              <a:t>Problemas </a:t>
            </a:r>
            <a:r>
              <a:rPr lang="pt-BR" sz="2400" b="1" dirty="0" smtClean="0">
                <a:solidFill>
                  <a:srgbClr val="00B0F0"/>
                </a:solidFill>
              </a:rPr>
              <a:t>emocionais – </a:t>
            </a:r>
          </a:p>
          <a:p>
            <a:pPr algn="ctr"/>
            <a:r>
              <a:rPr lang="pt-BR" sz="2400" b="1" dirty="0" smtClean="0">
                <a:solidFill>
                  <a:srgbClr val="00B0F0"/>
                </a:solidFill>
              </a:rPr>
              <a:t>Elementos que precisam ser tratados no </a:t>
            </a:r>
          </a:p>
          <a:p>
            <a:pPr algn="ctr"/>
            <a:r>
              <a:rPr lang="pt-BR" sz="2400" b="1" dirty="0" smtClean="0">
                <a:solidFill>
                  <a:srgbClr val="00B0F0"/>
                </a:solidFill>
              </a:rPr>
              <a:t>Atendimento Espiritual) </a:t>
            </a:r>
            <a:endParaRPr lang="pt-BR" sz="2400" b="1" dirty="0">
              <a:solidFill>
                <a:srgbClr val="00B0F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493317" y="3075056"/>
            <a:ext cx="3929265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Culpa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Baixa Alta Estima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Problemas de Vícios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Desamor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Mágoa e Ódio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Impotência diante da Vida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Insegurança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Ideação Suicida</a:t>
            </a:r>
            <a:endParaRPr lang="pt-B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45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4778062" y="-16728"/>
            <a:ext cx="4069723" cy="65556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00B0F0"/>
                </a:solidFill>
              </a:rPr>
              <a:t>No livro “Sendas Luminosas” Joanna de </a:t>
            </a:r>
            <a:r>
              <a:rPr lang="pt-BR" sz="2000" b="1" dirty="0" err="1" smtClean="0">
                <a:solidFill>
                  <a:srgbClr val="00B0F0"/>
                </a:solidFill>
              </a:rPr>
              <a:t>Ângelis</a:t>
            </a:r>
            <a:r>
              <a:rPr lang="pt-BR" sz="2000" b="1" dirty="0" smtClean="0">
                <a:solidFill>
                  <a:srgbClr val="00B0F0"/>
                </a:solidFill>
              </a:rPr>
              <a:t> ensina:</a:t>
            </a:r>
          </a:p>
          <a:p>
            <a:pPr algn="just"/>
            <a:endParaRPr lang="pt-BR" sz="2000" b="1" i="1" dirty="0">
              <a:solidFill>
                <a:schemeClr val="bg1"/>
              </a:solidFill>
            </a:endParaRPr>
          </a:p>
          <a:p>
            <a:pPr algn="just"/>
            <a:r>
              <a:rPr lang="pt-BR" sz="2000" b="1" i="1" dirty="0" smtClean="0">
                <a:solidFill>
                  <a:schemeClr val="bg1"/>
                </a:solidFill>
              </a:rPr>
              <a:t>“Sutil e perigosa, a obsessão grassa, alarmante, </a:t>
            </a:r>
            <a:r>
              <a:rPr lang="pt-BR" sz="2000" b="1" i="1" dirty="0" smtClean="0">
                <a:solidFill>
                  <a:srgbClr val="FFFF00"/>
                </a:solidFill>
              </a:rPr>
              <a:t>disfarçada de transtornos psiconeuróticos vários, particularmente </a:t>
            </a:r>
            <a:r>
              <a:rPr lang="pt-BR" sz="2000" b="1" i="1" dirty="0" smtClean="0">
                <a:solidFill>
                  <a:srgbClr val="FF0000"/>
                </a:solidFill>
              </a:rPr>
              <a:t>a depressão e o distúrbio de pânico</a:t>
            </a:r>
            <a:r>
              <a:rPr lang="pt-BR" sz="2000" b="1" i="1" dirty="0" smtClean="0">
                <a:solidFill>
                  <a:schemeClr val="bg1"/>
                </a:solidFill>
              </a:rPr>
              <a:t>, avolumando-se nos tormentos sexuais em desregramento, assim como nas dependências  químicas de natureza diversificada.</a:t>
            </a:r>
          </a:p>
          <a:p>
            <a:pPr algn="just"/>
            <a:r>
              <a:rPr lang="pt-BR" sz="2000" b="1" i="1" dirty="0" smtClean="0">
                <a:solidFill>
                  <a:schemeClr val="bg1"/>
                </a:solidFill>
              </a:rPr>
              <a:t>“Decorrente da assimilação das energias perturbadoras exteriorizadas pelos Espíritos em sofrimento ou perseguidores, por afinidade mental e moral , a obsessão arrasta multidões aos dédalos de aflições coercitivas, que estão a exigir terapêutica especializada e cuidadosa.”</a:t>
            </a:r>
            <a:endParaRPr lang="pt-BR" sz="2000" b="1" i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7046" y="3995670"/>
            <a:ext cx="483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4. AS OBSESSÕES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54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177307" y="117693"/>
            <a:ext cx="3721993" cy="646330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rgbClr val="FFFF00"/>
                </a:solidFill>
              </a:rPr>
              <a:t>No livro “Vida, Desafios e Soluções”, Joanna de </a:t>
            </a:r>
            <a:r>
              <a:rPr lang="pt-BR" b="1" dirty="0" err="1" smtClean="0">
                <a:solidFill>
                  <a:srgbClr val="FFFF00"/>
                </a:solidFill>
              </a:rPr>
              <a:t>Ângelis</a:t>
            </a:r>
            <a:r>
              <a:rPr lang="pt-BR" b="1" dirty="0" smtClean="0">
                <a:solidFill>
                  <a:srgbClr val="FFFF00"/>
                </a:solidFill>
              </a:rPr>
              <a:t> nos diz: </a:t>
            </a: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b="1" i="1" dirty="0" smtClean="0">
                <a:solidFill>
                  <a:schemeClr val="bg1"/>
                </a:solidFill>
              </a:rPr>
              <a:t>“Toda fixação indevida nos processos perturbador do comportamento mentais e emocionais em torno de pessoas, fatos e coisas converte-se em estado perturbador do  comportamento, empurrando o indivíduo para os </a:t>
            </a:r>
            <a:r>
              <a:rPr lang="pt-BR" b="1" i="1" dirty="0" smtClean="0">
                <a:solidFill>
                  <a:srgbClr val="FFC000"/>
                </a:solidFill>
              </a:rPr>
              <a:t>transtornos de ordem neurótica</a:t>
            </a:r>
            <a:r>
              <a:rPr lang="pt-BR" b="1" i="1" dirty="0" smtClean="0">
                <a:solidFill>
                  <a:schemeClr val="bg1"/>
                </a:solidFill>
              </a:rPr>
              <a:t> assim como </a:t>
            </a:r>
            <a:r>
              <a:rPr lang="pt-BR" b="1" i="1" dirty="0" smtClean="0">
                <a:solidFill>
                  <a:srgbClr val="FFC000"/>
                </a:solidFill>
              </a:rPr>
              <a:t>psicótica</a:t>
            </a:r>
            <a:r>
              <a:rPr lang="pt-BR" b="1" i="1" dirty="0" smtClean="0">
                <a:solidFill>
                  <a:schemeClr val="bg1"/>
                </a:solidFill>
              </a:rPr>
              <a:t>. (...)</a:t>
            </a:r>
          </a:p>
          <a:p>
            <a:pPr algn="just"/>
            <a:r>
              <a:rPr lang="pt-BR" b="1" i="1" dirty="0" smtClean="0">
                <a:solidFill>
                  <a:schemeClr val="bg1"/>
                </a:solidFill>
              </a:rPr>
              <a:t>“A medida que constituem imperativo dominador, tornam-se </a:t>
            </a:r>
            <a:r>
              <a:rPr lang="pt-BR" b="1" i="1" dirty="0" smtClean="0">
                <a:solidFill>
                  <a:srgbClr val="FFC000"/>
                </a:solidFill>
              </a:rPr>
              <a:t>obsessões</a:t>
            </a:r>
            <a:r>
              <a:rPr lang="pt-BR" b="1" i="1" dirty="0" smtClean="0">
                <a:solidFill>
                  <a:schemeClr val="bg1"/>
                </a:solidFill>
              </a:rPr>
              <a:t> que passam a inquietar o indivíduo, </a:t>
            </a:r>
            <a:r>
              <a:rPr lang="pt-BR" b="1" i="1" dirty="0" smtClean="0">
                <a:solidFill>
                  <a:srgbClr val="FFC000"/>
                </a:solidFill>
              </a:rPr>
              <a:t>levando-o a estados mais graves na área da saúde mental(...)</a:t>
            </a:r>
          </a:p>
          <a:p>
            <a:pPr algn="just"/>
            <a:r>
              <a:rPr lang="pt-BR" b="1" i="1" dirty="0" smtClean="0">
                <a:solidFill>
                  <a:schemeClr val="bg1"/>
                </a:solidFill>
              </a:rPr>
              <a:t>Por isso, ainda são o </a:t>
            </a:r>
            <a:r>
              <a:rPr lang="pt-BR" b="1" i="1" dirty="0" smtClean="0">
                <a:solidFill>
                  <a:srgbClr val="FFFF00"/>
                </a:solidFill>
              </a:rPr>
              <a:t>controle mental </a:t>
            </a:r>
            <a:r>
              <a:rPr lang="pt-BR" b="1" i="1" dirty="0" smtClean="0">
                <a:solidFill>
                  <a:schemeClr val="bg1"/>
                </a:solidFill>
              </a:rPr>
              <a:t>e </a:t>
            </a:r>
            <a:r>
              <a:rPr lang="pt-BR" b="1" i="1" dirty="0" smtClean="0">
                <a:solidFill>
                  <a:srgbClr val="FFFF00"/>
                </a:solidFill>
              </a:rPr>
              <a:t>a educação do pensamento</a:t>
            </a:r>
            <a:r>
              <a:rPr lang="pt-BR" b="1" i="1" dirty="0" smtClean="0">
                <a:solidFill>
                  <a:schemeClr val="bg1"/>
                </a:solidFill>
              </a:rPr>
              <a:t>, que podem </a:t>
            </a:r>
            <a:r>
              <a:rPr lang="pt-BR" b="1" i="1" dirty="0" smtClean="0">
                <a:solidFill>
                  <a:srgbClr val="FF0000"/>
                </a:solidFill>
              </a:rPr>
              <a:t>representar a eficiente terapia de prevenção de distúrbios, como a curadora para os processos de ordem espiritual.(...)”</a:t>
            </a:r>
            <a:endParaRPr lang="pt-BR" b="1" i="1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69358" y="4085822"/>
            <a:ext cx="483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4. AS OBSESSÕES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41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5924283" y="782121"/>
            <a:ext cx="2874403" cy="529375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i="1" dirty="0" smtClean="0">
                <a:solidFill>
                  <a:schemeClr val="bg1"/>
                </a:solidFill>
              </a:rPr>
              <a:t>“</a:t>
            </a:r>
            <a:r>
              <a:rPr lang="pt-BR" sz="2000" b="1" i="1" dirty="0" smtClean="0">
                <a:solidFill>
                  <a:schemeClr val="bg1"/>
                </a:solidFill>
              </a:rPr>
              <a:t>Na raiz de todo desafio obsessivo encontra-se pulsante o ser endividado que, não tendo adquirido valores éticos substanciais, é compelido por automatismos vibratórios a sintonizar-se com aqueles desencarnados que lhe são semelhantes, sejam-lhe as vítimas transatas ou outros que se lhe assemelham.”</a:t>
            </a:r>
          </a:p>
          <a:p>
            <a:pPr algn="ctr"/>
            <a:endParaRPr lang="pt-BR" sz="2000" b="1" i="1" dirty="0" smtClean="0">
              <a:solidFill>
                <a:schemeClr val="bg1"/>
              </a:solidFill>
            </a:endParaRPr>
          </a:p>
          <a:p>
            <a:pPr algn="r"/>
            <a:r>
              <a:rPr lang="pt-BR" b="1" dirty="0" smtClean="0">
                <a:solidFill>
                  <a:schemeClr val="bg1"/>
                </a:solidFill>
              </a:rPr>
              <a:t>Joanna de </a:t>
            </a:r>
            <a:r>
              <a:rPr lang="pt-BR" b="1" dirty="0" err="1" smtClean="0">
                <a:solidFill>
                  <a:schemeClr val="bg1"/>
                </a:solidFill>
              </a:rPr>
              <a:t>Ângelis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32652" y="4111580"/>
            <a:ext cx="483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4. AS OBSESSÕES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77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66</a:t>
            </a:fld>
            <a:endParaRPr lang="pt-BR"/>
          </a:p>
        </p:txBody>
      </p:sp>
      <p:pic>
        <p:nvPicPr>
          <p:cNvPr id="1026" name="Picture 2" descr="Psicoterapia Reencarnacionista e Regressão Terapêutica – À Distância  (On-Line) | Depoimentos - Psicoterapia Reencarnacionista, Regressão  Terapêutica e à Distância | Sol do Eve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66" y="1"/>
            <a:ext cx="915926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515155" y="566671"/>
            <a:ext cx="557556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>
                <a:solidFill>
                  <a:srgbClr val="002060"/>
                </a:solidFill>
              </a:rPr>
              <a:t>5. A TERAPÊUTICA </a:t>
            </a:r>
          </a:p>
          <a:p>
            <a:r>
              <a:rPr lang="pt-BR" sz="5400" b="1" dirty="0">
                <a:solidFill>
                  <a:srgbClr val="002060"/>
                </a:solidFill>
              </a:rPr>
              <a:t> </a:t>
            </a:r>
            <a:r>
              <a:rPr lang="pt-BR" sz="5400" b="1" dirty="0" smtClean="0">
                <a:solidFill>
                  <a:srgbClr val="002060"/>
                </a:solidFill>
              </a:rPr>
              <a:t>   ESPÍRITA</a:t>
            </a:r>
            <a:endParaRPr lang="pt-BR" sz="5400" b="1" dirty="0">
              <a:solidFill>
                <a:srgbClr val="00206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13485" y="4573747"/>
            <a:ext cx="68966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...Bem-aventurados aqueles que se entregaram ao serviço do bem,</a:t>
            </a:r>
          </a:p>
          <a:p>
            <a:r>
              <a:rPr lang="pt-BR" b="1" i="1" dirty="0" smtClean="0">
                <a:solidFill>
                  <a:schemeClr val="bg1"/>
                </a:solidFill>
              </a:rPr>
              <a:t>como a semente humilde na obscuridade da terra. O Pai enriquece-lhe</a:t>
            </a:r>
          </a:p>
          <a:p>
            <a:r>
              <a:rPr lang="pt-BR" b="1" i="1" dirty="0" smtClean="0">
                <a:solidFill>
                  <a:schemeClr val="bg1"/>
                </a:solidFill>
              </a:rPr>
              <a:t>as mãos de alegrias e bênçãos, como enriquece os ramos verdes das</a:t>
            </a:r>
          </a:p>
          <a:p>
            <a:r>
              <a:rPr lang="pt-BR" b="1" i="1" dirty="0" smtClean="0">
                <a:solidFill>
                  <a:schemeClr val="bg1"/>
                </a:solidFill>
              </a:rPr>
              <a:t>árvores de flores e frutos.”</a:t>
            </a:r>
          </a:p>
          <a:p>
            <a:pPr algn="r"/>
            <a:r>
              <a:rPr lang="pt-BR" b="1" dirty="0" smtClean="0">
                <a:solidFill>
                  <a:schemeClr val="bg1"/>
                </a:solidFill>
              </a:rPr>
              <a:t>Bezerra de Menezes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67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67</a:t>
            </a:fld>
            <a:endParaRPr lang="pt-BR"/>
          </a:p>
        </p:txBody>
      </p:sp>
      <p:pic>
        <p:nvPicPr>
          <p:cNvPr id="1026" name="Picture 2" descr="Psicoterapia Reencarnacionista e Regressão Terapêutica – À Distância  (On-Line) | Depoimentos - Psicoterapia Reencarnacionista, Regressão  Terapêutica e à Distância | Sol do Eve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99" y="0"/>
            <a:ext cx="91541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47978" y="0"/>
            <a:ext cx="8837843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A terapêutica espírita é simples e bela. Dispensa quaisquer atavios, rituais, instrumentos, diplomas. É por excelência a caridade pura, doação fraterna, ato de amor ao próximo. </a:t>
            </a:r>
          </a:p>
          <a:p>
            <a:endParaRPr lang="pt-BR" sz="2400" b="1" dirty="0" smtClean="0"/>
          </a:p>
          <a:p>
            <a:r>
              <a:rPr lang="pt-BR" sz="2400" b="1" dirty="0" smtClean="0"/>
              <a:t>A terapêutica espírita abrange três aspectos básicos:</a:t>
            </a:r>
          </a:p>
          <a:p>
            <a:endParaRPr lang="pt-BR" sz="2400" b="1" dirty="0" smtClean="0"/>
          </a:p>
          <a:p>
            <a:endParaRPr lang="pt-BR" sz="2400" b="1" dirty="0" smtClean="0"/>
          </a:p>
          <a:p>
            <a:endParaRPr lang="pt-BR" sz="2400" b="1" dirty="0"/>
          </a:p>
          <a:p>
            <a:pPr marL="457200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bg1"/>
                </a:solidFill>
              </a:rPr>
              <a:t>O tratamento fluidoterápico (os passes), que deve ser ministrado</a:t>
            </a:r>
          </a:p>
          <a:p>
            <a:r>
              <a:rPr lang="pt-BR" sz="2000" b="1" dirty="0" smtClean="0">
                <a:solidFill>
                  <a:schemeClr val="bg1"/>
                </a:solidFill>
              </a:rPr>
              <a:t>        regularmente ao enfermo e que visa o seu reequilíbrio energético, físico e 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chemeClr val="bg1"/>
                </a:solidFill>
              </a:rPr>
              <a:t>       espiritual;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t-BR" sz="2000" b="1" dirty="0" smtClean="0">
                <a:solidFill>
                  <a:schemeClr val="bg1"/>
                </a:solidFill>
              </a:rPr>
              <a:t>As reuniões de desobsessão, que realizam o tratamento espiritual de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chemeClr val="bg1"/>
                </a:solidFill>
              </a:rPr>
              <a:t>       profundidade, trazendo ao presente, através das comunicações mediúnicas</a:t>
            </a:r>
          </a:p>
          <a:p>
            <a:r>
              <a:rPr lang="pt-BR" sz="2000" b="1" dirty="0" smtClean="0">
                <a:solidFill>
                  <a:schemeClr val="bg1"/>
                </a:solidFill>
              </a:rPr>
              <a:t>        dos espíritos envolvidos, as causas remotas ou mais próximas dos distúrbios 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chemeClr val="bg1"/>
                </a:solidFill>
              </a:rPr>
              <a:t>       mentais que ora atormentam o paciente; 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pt-BR" sz="2000" b="1" dirty="0" smtClean="0">
                <a:solidFill>
                  <a:schemeClr val="bg1"/>
                </a:solidFill>
              </a:rPr>
              <a:t>A imprescindível transformação moral que este deve empreender, recebendo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chemeClr val="bg1"/>
                </a:solidFill>
              </a:rPr>
              <a:t>       para isto as orientações espíritas necessárias que o motivam para uma 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chemeClr val="bg1"/>
                </a:solidFill>
              </a:rPr>
              <a:t>       mudança interior, o que hoje se poderia denominar de processo de 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smtClean="0">
                <a:solidFill>
                  <a:schemeClr val="bg1"/>
                </a:solidFill>
              </a:rPr>
              <a:t>       autoajuda espírita.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4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68</a:t>
            </a:fld>
            <a:endParaRPr lang="pt-BR"/>
          </a:p>
        </p:txBody>
      </p:sp>
      <p:pic>
        <p:nvPicPr>
          <p:cNvPr id="1026" name="Picture 2" descr="Psicoterapia Reencarnacionista e Regressão Terapêutica – À Distância  (On-Line) | Depoimentos - Psicoterapia Reencarnacionista, Regressão  Terapêutica e à Distância | Sol do Eve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01" y="0"/>
            <a:ext cx="91541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46639" y="101186"/>
            <a:ext cx="863445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Assim, devem ser estas as bases do tratamento espiritual em benefício dos sofredores de todos os matizes. A terapêutica espírita alcança o Eu profundo, trabalha com as causas e não com os efeitos, a fim de que a cura seja completa e definitiva.</a:t>
            </a:r>
          </a:p>
          <a:p>
            <a:endParaRPr lang="pt-BR" sz="2000" b="1" dirty="0"/>
          </a:p>
          <a:p>
            <a:r>
              <a:rPr lang="pt-BR" sz="2000" b="1" dirty="0" smtClean="0"/>
              <a:t>No âmbito dos transtornos mentais os resultados são extremamente </a:t>
            </a:r>
          </a:p>
          <a:p>
            <a:r>
              <a:rPr lang="pt-BR" sz="2000" b="1" dirty="0" smtClean="0"/>
              <a:t>positivos, estejam eles associados ou não às obsessões de cunho espiritual.</a:t>
            </a:r>
          </a:p>
          <a:p>
            <a:endParaRPr lang="pt-BR" sz="2000" b="1" dirty="0"/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sz="2000" b="1" dirty="0" smtClean="0">
                <a:solidFill>
                  <a:schemeClr val="bg1"/>
                </a:solidFill>
              </a:rPr>
              <a:t>Para que se alcance a cura ou significativa melhora, vários pontos devem ser</a:t>
            </a:r>
          </a:p>
          <a:p>
            <a:r>
              <a:rPr lang="pt-BR" sz="2000" b="1" dirty="0" smtClean="0">
                <a:solidFill>
                  <a:schemeClr val="bg1"/>
                </a:solidFill>
              </a:rPr>
              <a:t>observados, dividindo-os em três partes:</a:t>
            </a:r>
          </a:p>
          <a:p>
            <a:endParaRPr lang="pt-BR" sz="20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bg1"/>
                </a:solidFill>
              </a:rPr>
              <a:t>A primeira parte refere-se à equipe de atendimento;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b="1" dirty="0">
                <a:solidFill>
                  <a:schemeClr val="bg1"/>
                </a:solidFill>
              </a:rPr>
              <a:t>A</a:t>
            </a:r>
            <a:r>
              <a:rPr lang="pt-BR" sz="2000" b="1" dirty="0" smtClean="0">
                <a:solidFill>
                  <a:schemeClr val="bg1"/>
                </a:solidFill>
              </a:rPr>
              <a:t> segunda relaciona-se com o atendido e seus familiares;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b="1" dirty="0" smtClean="0">
                <a:solidFill>
                  <a:schemeClr val="bg1"/>
                </a:solidFill>
              </a:rPr>
              <a:t>E na terceira deve-se enfocar alguns aspectos da desobsessão, com destaque para a necessidade do exercício do perdão.</a:t>
            </a:r>
          </a:p>
          <a:p>
            <a:endParaRPr lang="pt-BR" sz="2000" b="1" dirty="0">
              <a:solidFill>
                <a:schemeClr val="bg1"/>
              </a:solidFill>
            </a:endParaRPr>
          </a:p>
          <a:p>
            <a:r>
              <a:rPr lang="pt-BR" sz="2000" b="1" i="1" dirty="0" smtClean="0">
                <a:solidFill>
                  <a:schemeClr val="bg1"/>
                </a:solidFill>
              </a:rPr>
              <a:t>“Todo ser humano tem que realizar o seu trabalho de auto iluminação, e após fazê-lo, nunca mais será o mesmo.”</a:t>
            </a:r>
          </a:p>
          <a:p>
            <a:pPr algn="r"/>
            <a:r>
              <a:rPr lang="pt-BR" b="1" i="1" dirty="0" smtClean="0">
                <a:solidFill>
                  <a:schemeClr val="bg1"/>
                </a:solidFill>
              </a:rPr>
              <a:t>Joanna de </a:t>
            </a:r>
            <a:r>
              <a:rPr lang="pt-BR" b="1" i="1" dirty="0" err="1" smtClean="0">
                <a:solidFill>
                  <a:schemeClr val="bg1"/>
                </a:solidFill>
              </a:rPr>
              <a:t>Ângelis</a:t>
            </a:r>
            <a:endParaRPr lang="pt-BR" b="1" i="1" dirty="0">
              <a:solidFill>
                <a:schemeClr val="bg1"/>
              </a:solidFill>
            </a:endParaRPr>
          </a:p>
          <a:p>
            <a:pPr algn="r"/>
            <a:r>
              <a:rPr lang="pt-BR" b="1" i="1" dirty="0" smtClean="0">
                <a:solidFill>
                  <a:schemeClr val="bg1"/>
                </a:solidFill>
              </a:rPr>
              <a:t>Jesus e o Evangelho à Luz da Psicologia Profunda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35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69</a:t>
            </a:fld>
            <a:endParaRPr lang="pt-BR"/>
          </a:p>
        </p:txBody>
      </p:sp>
      <p:pic>
        <p:nvPicPr>
          <p:cNvPr id="1026" name="Picture 2" descr="Psicoterapia Reencarnacionista e Regressão Terapêutica – À Distância  (On-Line) | Depoimentos - Psicoterapia Reencarnacionista, Regressão  Terapêutica e à Distância | Sol do Eve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01" y="0"/>
            <a:ext cx="91541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49670" y="191338"/>
            <a:ext cx="8634459" cy="89255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ATENDIMENTO ESPIRITUAL NA CASA ESPÍRITA</a:t>
            </a:r>
          </a:p>
          <a:p>
            <a:endParaRPr lang="pt-BR" sz="2000" b="1" dirty="0">
              <a:solidFill>
                <a:srgbClr val="92D05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76518" y="2802021"/>
            <a:ext cx="84076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Recepção;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Palestra;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Atendimento fraterno pelo diálogo;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Passe;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Água fluidificada;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Prece;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Culto do Evangelho no Lar;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Transformação Moral;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Assistência Mediúnica.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93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3928057" y="1631180"/>
            <a:ext cx="4442406" cy="138499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TRANSTORNOS DE NEURODESENVOLVIMENTO</a:t>
            </a:r>
          </a:p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(Cérebro – Neurologista)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825025" y="238925"/>
            <a:ext cx="4948534" cy="1200329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00B0F0"/>
                </a:solidFill>
              </a:rPr>
              <a:t>DEFININDO OS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TRANSTORNOS MENTAIS</a:t>
            </a:r>
            <a:endParaRPr lang="pt-BR" sz="3600" b="1" dirty="0">
              <a:solidFill>
                <a:srgbClr val="00B0F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7</a:t>
            </a:fld>
            <a:endParaRPr lang="pt-BR"/>
          </a:p>
        </p:txBody>
      </p:sp>
      <p:pic>
        <p:nvPicPr>
          <p:cNvPr id="1030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33" y="3340445"/>
            <a:ext cx="2254474" cy="134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As 3 Mentes - Gnosis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33" y="5077044"/>
            <a:ext cx="2254474" cy="127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3928057" y="3537123"/>
            <a:ext cx="4442406" cy="9541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TRANSTORNOS PSICÓTICOS</a:t>
            </a:r>
          </a:p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(Mente – Psiquiatra)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919203" y="5239643"/>
            <a:ext cx="4442406" cy="9541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B050"/>
                </a:solidFill>
              </a:rPr>
              <a:t>TRANSTORNOS NEURÓTICOS</a:t>
            </a:r>
          </a:p>
          <a:p>
            <a:pPr algn="ctr"/>
            <a:r>
              <a:rPr lang="pt-BR" sz="2800" b="1" dirty="0" smtClean="0">
                <a:solidFill>
                  <a:srgbClr val="00B050"/>
                </a:solidFill>
              </a:rPr>
              <a:t>(Mente)</a:t>
            </a:r>
          </a:p>
        </p:txBody>
      </p:sp>
      <p:pic>
        <p:nvPicPr>
          <p:cNvPr id="1034" name="Picture 10" descr="Seção de anatomia do cérebro humano Modelo 3D $69 - .3ds .blend .c4d .fbx  .ma .obj .max - Free3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33" y="1588096"/>
            <a:ext cx="2254474" cy="142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06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70</a:t>
            </a:fld>
            <a:endParaRPr lang="pt-BR"/>
          </a:p>
        </p:txBody>
      </p:sp>
      <p:pic>
        <p:nvPicPr>
          <p:cNvPr id="1026" name="Picture 2" descr="Psicoterapia Reencarnacionista e Regressão Terapêutica – À Distância  (On-Line) | Depoimentos - Psicoterapia Reencarnacionista, Regressão  Terapêutica e à Distância | Sol do Eve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99" y="0"/>
            <a:ext cx="91541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49670" y="0"/>
            <a:ext cx="8634459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UMA PALAVRA NECESSÁRIA</a:t>
            </a:r>
          </a:p>
          <a:p>
            <a:endParaRPr lang="pt-BR" sz="2000" b="1" dirty="0" smtClean="0"/>
          </a:p>
          <a:p>
            <a:r>
              <a:rPr lang="pt-BR" sz="2000" b="1" dirty="0" smtClean="0"/>
              <a:t>	Um ponto deve ficar bem claro, ao propor a terapêutica espiritual aos que a procuram, isso não significa que tenham que tornar-se espíritas, caso </a:t>
            </a:r>
          </a:p>
          <a:p>
            <a:r>
              <a:rPr lang="pt-BR" sz="2000" b="1" dirty="0" smtClean="0"/>
              <a:t>não o desejem. Estes deverão apenas aceitar os princípios básicos sobre </a:t>
            </a:r>
          </a:p>
          <a:p>
            <a:r>
              <a:rPr lang="pt-BR" sz="2000" b="1" dirty="0" smtClean="0"/>
              <a:t>o Espírito, a reencarnação e a obsessão.</a:t>
            </a:r>
          </a:p>
          <a:p>
            <a:endParaRPr lang="pt-BR" sz="2000" b="1" dirty="0" smtClean="0"/>
          </a:p>
          <a:p>
            <a:endParaRPr lang="pt-BR" sz="2000" b="1" dirty="0" smtClean="0"/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	É  imprescindível ainda, esclarecer, que quando se fala que os portadores dessas distonias mentais são espíritos endividados, que cometeram crimes, e mais isto e aquilo, não significa que sejam seres marginalizados ou diferentes dos demais, pois tanto quanto eles também nós outros cometemos delitos terríveis no passado, os quais agora lamentamos. O que importa é caminhar para frente, é superar os desafios, com muita fé em Deus e amor no coração.</a:t>
            </a:r>
            <a:r>
              <a:rPr lang="pt-BR" sz="2000" b="1" dirty="0">
                <a:solidFill>
                  <a:schemeClr val="bg1"/>
                </a:solidFill>
              </a:rPr>
              <a:t>	</a:t>
            </a:r>
            <a:r>
              <a:rPr lang="pt-BR" sz="2000" b="1" dirty="0" smtClean="0">
                <a:solidFill>
                  <a:schemeClr val="bg1"/>
                </a:solidFill>
              </a:rPr>
              <a:t> Recordemo-nos de Joanna de </a:t>
            </a:r>
            <a:r>
              <a:rPr lang="pt-BR" sz="2000" b="1" dirty="0" err="1" smtClean="0">
                <a:solidFill>
                  <a:schemeClr val="bg1"/>
                </a:solidFill>
              </a:rPr>
              <a:t>Ângelis</a:t>
            </a:r>
            <a:r>
              <a:rPr lang="pt-BR" sz="2000" b="1" dirty="0" smtClean="0">
                <a:solidFill>
                  <a:schemeClr val="bg1"/>
                </a:solidFill>
              </a:rPr>
              <a:t>, quando leciona: </a:t>
            </a:r>
            <a:r>
              <a:rPr lang="pt-BR" sz="2000" b="1" i="1" dirty="0" smtClean="0">
                <a:solidFill>
                  <a:schemeClr val="bg1"/>
                </a:solidFill>
              </a:rPr>
              <a:t>“a dor não tem uma função punitiva, mas educativa”; </a:t>
            </a:r>
            <a:r>
              <a:rPr lang="pt-BR" sz="2000" b="1" dirty="0" smtClean="0">
                <a:solidFill>
                  <a:schemeClr val="bg1"/>
                </a:solidFill>
              </a:rPr>
              <a:t>e ainda, </a:t>
            </a:r>
            <a:r>
              <a:rPr lang="pt-BR" sz="2000" b="1" i="1" dirty="0" smtClean="0">
                <a:solidFill>
                  <a:schemeClr val="bg1"/>
                </a:solidFill>
              </a:rPr>
              <a:t>“quando o amor se ausenta, a dor se instala.”</a:t>
            </a:r>
          </a:p>
          <a:p>
            <a:pPr algn="just"/>
            <a:r>
              <a:rPr lang="pt-BR" sz="2000" b="1" dirty="0">
                <a:solidFill>
                  <a:schemeClr val="bg1"/>
                </a:solidFill>
              </a:rPr>
              <a:t>	</a:t>
            </a:r>
            <a:r>
              <a:rPr lang="pt-BR" sz="2000" b="1" dirty="0" smtClean="0">
                <a:solidFill>
                  <a:schemeClr val="bg1"/>
                </a:solidFill>
              </a:rPr>
              <a:t>É bom saber que acima de tudo, de todas as dores humanas, as quais, diga-se de passagem, nós mesmos procuramos, existe a bênção divina, plena de Amor e Misericórdia para com toda a Criação.</a:t>
            </a:r>
          </a:p>
          <a:p>
            <a:pPr algn="r"/>
            <a:r>
              <a:rPr lang="pt-BR" sz="2000" b="1" dirty="0" smtClean="0">
                <a:solidFill>
                  <a:schemeClr val="bg1"/>
                </a:solidFill>
              </a:rPr>
              <a:t>Suely Caldas Schubert</a:t>
            </a: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sz="2400" b="1" dirty="0"/>
          </a:p>
          <a:p>
            <a:endParaRPr lang="pt-BR" sz="2400" b="1" dirty="0" smtClean="0"/>
          </a:p>
          <a:p>
            <a:endParaRPr lang="pt-BR" sz="2400" b="1" dirty="0" smtClean="0"/>
          </a:p>
          <a:p>
            <a:endParaRPr lang="pt-BR" sz="2400" b="1" dirty="0"/>
          </a:p>
          <a:p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71</a:t>
            </a:fld>
            <a:endParaRPr lang="pt-BR"/>
          </a:p>
        </p:txBody>
      </p:sp>
      <p:pic>
        <p:nvPicPr>
          <p:cNvPr id="2050" name="Picture 2" descr="amor Archives » Página 2 de 3 » Agenda Espírita Bras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" y="1"/>
            <a:ext cx="9141911" cy="689068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360043" y="5444133"/>
            <a:ext cx="5783956" cy="1446550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pt-BR" sz="8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Obrigado!</a:t>
            </a:r>
            <a:endParaRPr lang="pt-BR" sz="8800" b="1" dirty="0">
              <a:solidFill>
                <a:srgbClr val="C0000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53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910624" y="381929"/>
            <a:ext cx="6104227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TRANSTORNOS DE NEURODESENVOLVIMENTO</a:t>
            </a:r>
          </a:p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(Cérebro – Neurologista)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8</a:t>
            </a:fld>
            <a:endParaRPr lang="pt-BR"/>
          </a:p>
        </p:txBody>
      </p:sp>
      <p:pic>
        <p:nvPicPr>
          <p:cNvPr id="1034" name="Picture 10" descr="Seção de anatomia do cérebro humano Modelo 3D $69 - .3ds .blend .c4d .fbx  .ma .obj .max - Free3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49" y="381929"/>
            <a:ext cx="2781476" cy="150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0" y="3004086"/>
            <a:ext cx="9144000" cy="224676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0000"/>
                </a:solidFill>
              </a:rPr>
              <a:t>Deficiência Intelectual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0000"/>
                </a:solidFill>
              </a:rPr>
              <a:t>Transtorno de Déficit de Atenção e Hiperatividade – TDAH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0000"/>
                </a:solidFill>
              </a:rPr>
              <a:t>Autismo –TEA </a:t>
            </a:r>
            <a:r>
              <a:rPr lang="pt-BR" b="1" dirty="0" smtClean="0">
                <a:solidFill>
                  <a:srgbClr val="FF0000"/>
                </a:solidFill>
              </a:rPr>
              <a:t>(afeta a capacidade de relacionamento com pessoas e o ambiente)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err="1" smtClean="0">
                <a:solidFill>
                  <a:srgbClr val="FF0000"/>
                </a:solidFill>
              </a:rPr>
              <a:t>Discalculia</a:t>
            </a:r>
            <a:r>
              <a:rPr lang="pt-BR" sz="2800" b="1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(transtorno específico da aprendizagem com prejuízo na matemática)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0000"/>
                </a:solidFill>
              </a:rPr>
              <a:t>Dislexia </a:t>
            </a:r>
            <a:r>
              <a:rPr lang="pt-BR" b="1" dirty="0" smtClean="0">
                <a:solidFill>
                  <a:srgbClr val="FF0000"/>
                </a:solidFill>
              </a:rPr>
              <a:t>(transtorno de aprendizagem relacionado a leitura)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3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4000"/>
              </a:srgbClr>
            </a:outerShdw>
          </a:effectLst>
        </p:spPr>
      </p:pic>
      <p:sp>
        <p:nvSpPr>
          <p:cNvPr id="2" name="CaixaDeTexto 1"/>
          <p:cNvSpPr txBox="1"/>
          <p:nvPr/>
        </p:nvSpPr>
        <p:spPr>
          <a:xfrm>
            <a:off x="2910624" y="381929"/>
            <a:ext cx="6104227" cy="150810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TRANSTORNOS DE NEURODESENVOLVIMENTO</a:t>
            </a:r>
          </a:p>
          <a:p>
            <a:pPr algn="ctr"/>
            <a:r>
              <a:rPr lang="pt-BR" sz="2800" b="1" dirty="0" smtClean="0">
                <a:solidFill>
                  <a:srgbClr val="FF0000"/>
                </a:solidFill>
              </a:rPr>
              <a:t>(Cérebro – Neurologista)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F511-F6DA-47F7-AE97-4B878711ED53}" type="slidenum">
              <a:rPr lang="pt-BR" smtClean="0"/>
              <a:t>9</a:t>
            </a:fld>
            <a:endParaRPr lang="pt-BR"/>
          </a:p>
        </p:txBody>
      </p:sp>
      <p:pic>
        <p:nvPicPr>
          <p:cNvPr id="1034" name="Picture 10" descr="Seção de anatomia do cérebro humano Modelo 3D $69 - .3ds .blend .c4d .fbx  .ma .obj .max - Free3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49" y="381929"/>
            <a:ext cx="2781476" cy="150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24811" y="4443810"/>
            <a:ext cx="7094378" cy="12311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0000"/>
                </a:solidFill>
              </a:rPr>
              <a:t>Não abandonar o tratamento médico;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>
                <a:solidFill>
                  <a:srgbClr val="FF0000"/>
                </a:solidFill>
              </a:rPr>
              <a:t>Atendimento Espiritual.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24811" y="2874534"/>
            <a:ext cx="7094378" cy="5847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O QUE A CASA ESPÍRITA PODE OFERECER</a:t>
            </a:r>
            <a:endParaRPr lang="pt-B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8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2627</TotalTime>
  <Words>5672</Words>
  <Application>Microsoft Office PowerPoint</Application>
  <PresentationFormat>Apresentação na tela (4:3)</PresentationFormat>
  <Paragraphs>657</Paragraphs>
  <Slides>71</Slides>
  <Notes>5</Notes>
  <HiddenSlides>4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71</vt:i4>
      </vt:variant>
    </vt:vector>
  </HeadingPairs>
  <TitlesOfParts>
    <vt:vector size="76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Mario</dc:creator>
  <cp:lastModifiedBy>Conta da Microsoft</cp:lastModifiedBy>
  <cp:revision>438</cp:revision>
  <dcterms:created xsi:type="dcterms:W3CDTF">2024-03-24T18:32:48Z</dcterms:created>
  <dcterms:modified xsi:type="dcterms:W3CDTF">2024-06-15T12:46:12Z</dcterms:modified>
</cp:coreProperties>
</file>